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80" r:id="rId2"/>
    <p:sldId id="277" r:id="rId3"/>
    <p:sldId id="258" r:id="rId4"/>
    <p:sldId id="279" r:id="rId5"/>
    <p:sldId id="296" r:id="rId6"/>
    <p:sldId id="292" r:id="rId7"/>
    <p:sldId id="263" r:id="rId8"/>
    <p:sldId id="266" r:id="rId9"/>
    <p:sldId id="268" r:id="rId10"/>
    <p:sldId id="265" r:id="rId11"/>
    <p:sldId id="305" r:id="rId12"/>
    <p:sldId id="275" r:id="rId13"/>
    <p:sldId id="264" r:id="rId14"/>
    <p:sldId id="274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276" r:id="rId23"/>
    <p:sldId id="271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0618" autoAdjust="0"/>
  </p:normalViewPr>
  <p:slideViewPr>
    <p:cSldViewPr>
      <p:cViewPr>
        <p:scale>
          <a:sx n="110" d="100"/>
          <a:sy n="110" d="100"/>
        </p:scale>
        <p:origin x="-210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I\Documents\JVIB\Summary%20Sa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I\Documents\JVIB\Summary%20Sa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Average reaction time across subjects per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trial**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09654728972899"/>
          <c:y val="4.670911389433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942709747488398E-2"/>
          <c:y val="0.14307992750906101"/>
          <c:w val="0.87570108003592995"/>
          <c:h val="0.7227302172334839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linear"/>
            <c:dispRSqr val="0"/>
            <c:dispEq val="0"/>
          </c:trendline>
          <c:yVal>
            <c:numRef>
              <c:f>'Compliance and time'!$F$39:$Q$39</c:f>
              <c:numCache>
                <c:formatCode>General</c:formatCode>
                <c:ptCount val="12"/>
                <c:pt idx="0">
                  <c:v>1.562265512265512</c:v>
                </c:pt>
                <c:pt idx="1">
                  <c:v>1.544142599824418</c:v>
                </c:pt>
                <c:pt idx="2">
                  <c:v>1.5273809523809521</c:v>
                </c:pt>
                <c:pt idx="3">
                  <c:v>1.4867783731420099</c:v>
                </c:pt>
                <c:pt idx="4">
                  <c:v>1.467318792318792</c:v>
                </c:pt>
                <c:pt idx="5">
                  <c:v>1.6399973763610129</c:v>
                </c:pt>
                <c:pt idx="6">
                  <c:v>1.415714840714841</c:v>
                </c:pt>
                <c:pt idx="7">
                  <c:v>1.3944903581267221</c:v>
                </c:pt>
                <c:pt idx="8">
                  <c:v>1.3219549390003931</c:v>
                </c:pt>
                <c:pt idx="9">
                  <c:v>1.486291486291486</c:v>
                </c:pt>
                <c:pt idx="10">
                  <c:v>1.3513708513708509</c:v>
                </c:pt>
                <c:pt idx="11">
                  <c:v>1.4975308641975309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14336"/>
        <c:axId val="40653568"/>
      </c:scatterChart>
      <c:valAx>
        <c:axId val="70814336"/>
        <c:scaling>
          <c:orientation val="minMax"/>
          <c:max val="12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Trial #</a:t>
                </a:r>
              </a:p>
            </c:rich>
          </c:tx>
          <c:layout>
            <c:manualLayout>
              <c:xMode val="edge"/>
              <c:yMode val="edge"/>
              <c:x val="0.45559730585147401"/>
              <c:y val="0.93226950354609905"/>
            </c:manualLayout>
          </c:layout>
          <c:overlay val="0"/>
        </c:title>
        <c:majorTickMark val="out"/>
        <c:minorTickMark val="none"/>
        <c:tickLblPos val="nextTo"/>
        <c:crossAx val="40653568"/>
        <c:crosses val="autoZero"/>
        <c:crossBetween val="midCat"/>
      </c:valAx>
      <c:valAx>
        <c:axId val="40653568"/>
        <c:scaling>
          <c:orientation val="minMax"/>
          <c:max val="2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Average reaction 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81433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Average percent</a:t>
            </a:r>
            <a:r>
              <a:rPr lang="en-US" sz="1400" baseline="0" dirty="0">
                <a:latin typeface="Times New Roman" pitchFamily="18" charset="0"/>
                <a:cs typeface="Times New Roman" pitchFamily="18" charset="0"/>
              </a:rPr>
              <a:t> compliance across subjects per </a:t>
            </a:r>
            <a:r>
              <a:rPr lang="en-US" sz="1400" baseline="0" dirty="0" smtClean="0">
                <a:latin typeface="Times New Roman" pitchFamily="18" charset="0"/>
                <a:cs typeface="Times New Roman" pitchFamily="18" charset="0"/>
              </a:rPr>
              <a:t>trial**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1789952312299"/>
          <c:y val="6.66666666666666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057318602155201"/>
          <c:y val="0.24453351055853401"/>
          <c:w val="0.82479924209837496"/>
          <c:h val="0.6222787599663249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trendlineType val="linear"/>
            <c:dispRSqr val="0"/>
            <c:dispEq val="0"/>
          </c:trendline>
          <c:yVal>
            <c:numRef>
              <c:f>'Compliance and time'!$F$38:$Q$38</c:f>
              <c:numCache>
                <c:formatCode>0.00%</c:formatCode>
                <c:ptCount val="12"/>
                <c:pt idx="0">
                  <c:v>0.84104087089381196</c:v>
                </c:pt>
                <c:pt idx="1">
                  <c:v>0.92754613807245401</c:v>
                </c:pt>
                <c:pt idx="2">
                  <c:v>0.91672755778792903</c:v>
                </c:pt>
                <c:pt idx="3">
                  <c:v>0.92341750097167996</c:v>
                </c:pt>
                <c:pt idx="4">
                  <c:v>0.93715834818776</c:v>
                </c:pt>
                <c:pt idx="5">
                  <c:v>0.93469434605798296</c:v>
                </c:pt>
                <c:pt idx="6">
                  <c:v>0.95634920634920695</c:v>
                </c:pt>
                <c:pt idx="7">
                  <c:v>0.92728420569329695</c:v>
                </c:pt>
                <c:pt idx="8">
                  <c:v>0.97268791814246403</c:v>
                </c:pt>
                <c:pt idx="9">
                  <c:v>0.925468975468975</c:v>
                </c:pt>
                <c:pt idx="10">
                  <c:v>0.90951999075724499</c:v>
                </c:pt>
                <c:pt idx="11">
                  <c:v>0.91782661782661801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83392"/>
        <c:axId val="40685568"/>
      </c:scatterChart>
      <c:valAx>
        <c:axId val="40683392"/>
        <c:scaling>
          <c:orientation val="minMax"/>
          <c:max val="12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Trial #</a:t>
                </a:r>
              </a:p>
            </c:rich>
          </c:tx>
          <c:layout>
            <c:manualLayout>
              <c:xMode val="edge"/>
              <c:yMode val="edge"/>
              <c:x val="0.50568130568185998"/>
              <c:y val="0.92925923862911597"/>
            </c:manualLayout>
          </c:layout>
          <c:overlay val="0"/>
        </c:title>
        <c:majorTickMark val="out"/>
        <c:minorTickMark val="none"/>
        <c:tickLblPos val="nextTo"/>
        <c:crossAx val="40685568"/>
        <c:crosses val="autoZero"/>
        <c:crossBetween val="midCat"/>
        <c:majorUnit val="1"/>
      </c:valAx>
      <c:valAx>
        <c:axId val="40685568"/>
        <c:scaling>
          <c:orientation val="minMax"/>
          <c:max val="1"/>
          <c:min val="0.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Average percent compliance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406833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4329-BADB-4FC8-975E-2EDC8B81387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877BE-C03E-49DC-BA4E-22C3185C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4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10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3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5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7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6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7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1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fld id="{832EACE1-7B37-4BED-8C8B-AA0D887905CA}" type="slidenum">
              <a:rPr lang="en-US">
                <a:latin typeface="Calibri" pitchFamily="34" charset="0"/>
              </a:rPr>
              <a:pPr/>
              <a:t>19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4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39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88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35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17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21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3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877BE-C03E-49DC-BA4E-22C3185C83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B58A37-2D2C-4FAB-9E4C-CEC0EE23BE37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E73DB2-D463-47C1-8F27-9F906BADE92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18288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Feedback Mechanisms for Wearable Visual Aids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740664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Aminat Adebiyi, </a:t>
            </a:r>
            <a:r>
              <a:rPr lang="en-US" i="1" dirty="0" err="1" smtClean="0"/>
              <a:t>Nii</a:t>
            </a:r>
            <a:r>
              <a:rPr lang="en-US" i="1" dirty="0" smtClean="0"/>
              <a:t> </a:t>
            </a:r>
            <a:r>
              <a:rPr lang="en-US" i="1" dirty="0" err="1" smtClean="0"/>
              <a:t>Mante</a:t>
            </a:r>
            <a:r>
              <a:rPr lang="en-US" i="1" dirty="0" smtClean="0"/>
              <a:t>, Carey Zhang, </a:t>
            </a:r>
            <a:r>
              <a:rPr lang="en-US" i="1" dirty="0" err="1" smtClean="0"/>
              <a:t>Furkhan</a:t>
            </a:r>
            <a:r>
              <a:rPr lang="en-US" i="1" dirty="0" smtClean="0"/>
              <a:t> E. </a:t>
            </a:r>
            <a:r>
              <a:rPr lang="en-US" i="1" dirty="0" err="1" smtClean="0"/>
              <a:t>Sahin</a:t>
            </a:r>
            <a:r>
              <a:rPr lang="en-US" i="1" dirty="0" smtClean="0"/>
              <a:t>, Gerard G. </a:t>
            </a:r>
            <a:r>
              <a:rPr lang="en-US" i="1" dirty="0" err="1" smtClean="0"/>
              <a:t>Medioni</a:t>
            </a:r>
            <a:r>
              <a:rPr lang="en-US" i="1" dirty="0"/>
              <a:t> </a:t>
            </a:r>
            <a:r>
              <a:rPr lang="en-US" i="1" dirty="0" smtClean="0"/>
              <a:t>Ph.D., Armand R. </a:t>
            </a:r>
            <a:r>
              <a:rPr lang="en-US" i="1" dirty="0" err="1" smtClean="0"/>
              <a:t>Tanguay</a:t>
            </a:r>
            <a:r>
              <a:rPr lang="en-US" i="1" dirty="0" smtClean="0"/>
              <a:t> Jr. Ph.D. &amp; </a:t>
            </a:r>
          </a:p>
          <a:p>
            <a:r>
              <a:rPr lang="en-US" i="1" dirty="0" smtClean="0"/>
              <a:t>James D. </a:t>
            </a:r>
            <a:r>
              <a:rPr lang="en-US" i="1" dirty="0" err="1" smtClean="0"/>
              <a:t>Weiland</a:t>
            </a:r>
            <a:r>
              <a:rPr lang="en-US" i="1" dirty="0" smtClean="0"/>
              <a:t> Ph.D.</a:t>
            </a:r>
          </a:p>
          <a:p>
            <a:r>
              <a:rPr lang="en-US" dirty="0" smtClean="0"/>
              <a:t>University of Southern California</a:t>
            </a:r>
          </a:p>
          <a:p>
            <a:r>
              <a:rPr lang="en-US" dirty="0" smtClean="0"/>
              <a:t>7.15.13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5303"/>
          <a:stretch/>
        </p:blipFill>
        <p:spPr bwMode="auto">
          <a:xfrm>
            <a:off x="6400800" y="416560"/>
            <a:ext cx="254164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738"/>
            <a:ext cx="3705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4" descr="C:\Users\Alice\Downloads\RPB_Logo_SupportedBy_Finals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40" y="5743838"/>
            <a:ext cx="1423409" cy="8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16" y="5794323"/>
            <a:ext cx="1428368" cy="8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5303"/>
          <a:stretch/>
        </p:blipFill>
        <p:spPr bwMode="auto">
          <a:xfrm>
            <a:off x="6400800" y="416560"/>
            <a:ext cx="254164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16" y="5743838"/>
            <a:ext cx="1428368" cy="8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1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24000"/>
            <a:ext cx="4209288" cy="480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200" dirty="0"/>
              <a:t>Classroom with tables, chairs and other </a:t>
            </a:r>
            <a:r>
              <a:rPr lang="en-US" sz="2200" dirty="0" smtClean="0"/>
              <a:t>obstacles</a:t>
            </a:r>
          </a:p>
          <a:p>
            <a:pPr marL="457200" indent="-457200"/>
            <a:r>
              <a:rPr lang="en-US" sz="2200" dirty="0" smtClean="0"/>
              <a:t>Subjects </a:t>
            </a:r>
            <a:r>
              <a:rPr lang="en-US" sz="2200" dirty="0"/>
              <a:t>guided from four predetermined start points to its corresponding diagonal stop point, via three unique routes (12 times </a:t>
            </a:r>
            <a:r>
              <a:rPr lang="en-US" sz="2200" dirty="0" smtClean="0"/>
              <a:t>total)</a:t>
            </a:r>
          </a:p>
          <a:p>
            <a:pPr marL="457200" indent="-457200"/>
            <a:r>
              <a:rPr lang="en-US" sz="2200" dirty="0" smtClean="0"/>
              <a:t>As </a:t>
            </a:r>
            <a:r>
              <a:rPr lang="en-US" sz="2200" dirty="0"/>
              <a:t>a control, subjects </a:t>
            </a:r>
            <a:r>
              <a:rPr lang="en-US" sz="2200" dirty="0" smtClean="0"/>
              <a:t>navigated routes with </a:t>
            </a:r>
            <a:r>
              <a:rPr lang="en-US" sz="2200" dirty="0"/>
              <a:t>their cane and </a:t>
            </a:r>
            <a:r>
              <a:rPr lang="en-US" sz="2200" dirty="0" smtClean="0"/>
              <a:t>O&amp;M skills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0" b="17222"/>
          <a:stretch/>
        </p:blipFill>
        <p:spPr>
          <a:xfrm>
            <a:off x="36871" y="1447800"/>
            <a:ext cx="4523756" cy="4533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662802">
            <a:off x="847934" y="3013179"/>
            <a:ext cx="2542348" cy="371803"/>
          </a:xfrm>
          <a:prstGeom prst="rightArrow">
            <a:avLst>
              <a:gd name="adj1" fmla="val 31722"/>
              <a:gd name="adj2" fmla="val 8758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836384">
            <a:off x="1425238" y="3922032"/>
            <a:ext cx="2542348" cy="371803"/>
          </a:xfrm>
          <a:prstGeom prst="rightArrow">
            <a:avLst>
              <a:gd name="adj1" fmla="val 31722"/>
              <a:gd name="adj2" fmla="val 8758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665278">
            <a:off x="1376330" y="2997669"/>
            <a:ext cx="2542348" cy="371803"/>
          </a:xfrm>
          <a:prstGeom prst="rightArrow">
            <a:avLst>
              <a:gd name="adj1" fmla="val 31722"/>
              <a:gd name="adj2" fmla="val 87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876743">
            <a:off x="862425" y="3891738"/>
            <a:ext cx="2542348" cy="371803"/>
          </a:xfrm>
          <a:prstGeom prst="rightArrow">
            <a:avLst>
              <a:gd name="adj1" fmla="val 31722"/>
              <a:gd name="adj2" fmla="val 87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Mobility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r="21212" b="18101"/>
          <a:stretch/>
        </p:blipFill>
        <p:spPr>
          <a:xfrm>
            <a:off x="685800" y="1698692"/>
            <a:ext cx="3797301" cy="4043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6" b="17466"/>
          <a:stretch/>
        </p:blipFill>
        <p:spPr>
          <a:xfrm>
            <a:off x="4483101" y="1643007"/>
            <a:ext cx="4600009" cy="4154791"/>
          </a:xfrm>
          <a:prstGeom prst="rect">
            <a:avLst/>
          </a:prstGeom>
        </p:spPr>
      </p:pic>
      <p:sp>
        <p:nvSpPr>
          <p:cNvPr id="6" name="TextBox 45"/>
          <p:cNvSpPr txBox="1">
            <a:spLocks noChangeArrowheads="1"/>
          </p:cNvSpPr>
          <p:nvPr/>
        </p:nvSpPr>
        <p:spPr bwMode="auto">
          <a:xfrm>
            <a:off x="1371600" y="5837711"/>
            <a:ext cx="7696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err="1" smtClean="0">
                <a:latin typeface="+mj-lt"/>
              </a:rPr>
              <a:t>Heatmap</a:t>
            </a:r>
            <a:r>
              <a:rPr lang="en-US" sz="2400" dirty="0" smtClean="0">
                <a:latin typeface="+mj-lt"/>
              </a:rPr>
              <a:t> showing trajectory plotted across all subjects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75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Mobility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35333"/>
              </p:ext>
            </p:extLst>
          </p:nvPr>
        </p:nvGraphicFramePr>
        <p:xfrm>
          <a:off x="1219200" y="1600200"/>
          <a:ext cx="7238999" cy="446924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88040"/>
                <a:gridCol w="1576933"/>
                <a:gridCol w="1091148"/>
                <a:gridCol w="828024"/>
                <a:gridCol w="1104035"/>
                <a:gridCol w="1350819"/>
              </a:tblGrid>
              <a:tr h="6974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Subject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Average </a:t>
                      </a:r>
                      <a:r>
                        <a:rPr lang="en-US" sz="1200" dirty="0">
                          <a:effectLst/>
                        </a:rPr>
                        <a:t>% Compliance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Average Reaction Time (s)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PPWS </a:t>
                      </a:r>
                      <a:r>
                        <a:rPr lang="en-US" sz="1200" dirty="0" smtClean="0">
                          <a:effectLst/>
                        </a:rPr>
                        <a:t>Control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PPWS MFS 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SUS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2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RF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84.42%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1.79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35.40%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39.40%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95%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49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93.92%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2.02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31.20%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39.80%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2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GB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90.64%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1.46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41.20%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43.10%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55%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2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ON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85.89%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1.58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42.10%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43.00%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95%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2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JV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95.79%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1.73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25.10%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36.70%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85%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2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RC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95.88%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1.46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25.70%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37.80%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100%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2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TT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98.53%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1.12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45.60%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48.90%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2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NM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82.02%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1.19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32.50%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50.60%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95%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2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HF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95.74%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1.32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24.10%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80%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2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RT-2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96.05%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1.35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23.10%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39.30%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97.5%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86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EB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1.17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25.30%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42.30%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97.5%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Summary</a:t>
                      </a:r>
                      <a:endParaRPr lang="en-US" sz="1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92.25%</a:t>
                      </a:r>
                      <a:endParaRPr lang="en-US" sz="1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1.47</a:t>
                      </a:r>
                      <a:endParaRPr lang="en-US" sz="1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8493" marR="48493" marT="673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31.12%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40.45%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90.50%</a:t>
                      </a:r>
                      <a:endParaRPr lang="en-US" sz="1200" b="1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6248400"/>
            <a:ext cx="7498080" cy="609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PPWS statistically significant, p &lt; 0.05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5700" y="5626100"/>
            <a:ext cx="7391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742824"/>
              </p:ext>
            </p:extLst>
          </p:nvPr>
        </p:nvGraphicFramePr>
        <p:xfrm>
          <a:off x="4572000" y="1752600"/>
          <a:ext cx="441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5" y="5334000"/>
            <a:ext cx="7019163" cy="838200"/>
          </a:xfrm>
        </p:spPr>
        <p:txBody>
          <a:bodyPr>
            <a:normAutofit fontScale="25000" lnSpcReduction="20000"/>
          </a:bodyPr>
          <a:lstStyle/>
          <a:p>
            <a:r>
              <a:rPr lang="en-US" sz="6200" dirty="0"/>
              <a:t>**Two subjects participated in ten of twelve trials</a:t>
            </a:r>
          </a:p>
          <a:p>
            <a:r>
              <a:rPr lang="en-US" sz="6200" dirty="0" smtClean="0"/>
              <a:t>Pearson product-moment correlation shows no statistically significant relationship between compliance/reaction time and trial number, p &gt; 0.1 (no learning effect)</a:t>
            </a:r>
          </a:p>
          <a:p>
            <a:r>
              <a:rPr lang="en-US" sz="6200" dirty="0" smtClean="0"/>
              <a:t>System can be used in unfamiliar settings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510836"/>
              </p:ext>
            </p:extLst>
          </p:nvPr>
        </p:nvGraphicFramePr>
        <p:xfrm>
          <a:off x="457200" y="1676400"/>
          <a:ext cx="4038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06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37360" y="2362200"/>
            <a:ext cx="7406640" cy="1472184"/>
          </a:xfrm>
        </p:spPr>
        <p:txBody>
          <a:bodyPr/>
          <a:lstStyle/>
          <a:p>
            <a:r>
              <a:rPr lang="en-US" dirty="0" smtClean="0"/>
              <a:t>Object Localization Experiments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5303"/>
          <a:stretch/>
        </p:blipFill>
        <p:spPr bwMode="auto">
          <a:xfrm>
            <a:off x="1295400" y="960120"/>
            <a:ext cx="254164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29143" y="2057403"/>
            <a:ext cx="6247914" cy="2974220"/>
            <a:chOff x="2629143" y="2057403"/>
            <a:chExt cx="6247914" cy="2974220"/>
          </a:xfrm>
        </p:grpSpPr>
        <p:grpSp>
          <p:nvGrpSpPr>
            <p:cNvPr id="9228" name="Group 9227"/>
            <p:cNvGrpSpPr/>
            <p:nvPr/>
          </p:nvGrpSpPr>
          <p:grpSpPr>
            <a:xfrm>
              <a:off x="2629143" y="2057403"/>
              <a:ext cx="6247914" cy="2974220"/>
              <a:chOff x="2629143" y="2057403"/>
              <a:chExt cx="6247914" cy="2974220"/>
            </a:xfrm>
          </p:grpSpPr>
          <p:sp>
            <p:nvSpPr>
              <p:cNvPr id="128" name="Rounded Rectangle 127"/>
              <p:cNvSpPr/>
              <p:nvPr/>
            </p:nvSpPr>
            <p:spPr bwMode="auto">
              <a:xfrm>
                <a:off x="2629143" y="3124200"/>
                <a:ext cx="1866657" cy="6882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tint val="35000"/>
                      <a:satMod val="253000"/>
                      <a:alpha val="49000"/>
                    </a:schemeClr>
                  </a:gs>
                  <a:gs pos="50000">
                    <a:schemeClr val="dk1">
                      <a:tint val="42000"/>
                      <a:satMod val="255000"/>
                      <a:alpha val="49000"/>
                    </a:schemeClr>
                  </a:gs>
                  <a:gs pos="97000">
                    <a:schemeClr val="dk1">
                      <a:tint val="53000"/>
                      <a:satMod val="260000"/>
                      <a:alpha val="49000"/>
                    </a:schemeClr>
                  </a:gs>
                  <a:gs pos="100000">
                    <a:schemeClr val="dk1">
                      <a:tint val="56000"/>
                      <a:satMod val="275000"/>
                      <a:alpha val="49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prstDash val="dot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sp>
            <p:nvSpPr>
              <p:cNvPr id="129" name="Bent Arrow 128"/>
              <p:cNvSpPr/>
              <p:nvPr/>
            </p:nvSpPr>
            <p:spPr bwMode="auto">
              <a:xfrm rot="5400000">
                <a:off x="7641329" y="2112274"/>
                <a:ext cx="490741" cy="381000"/>
              </a:xfrm>
              <a:prstGeom prst="bentArrow">
                <a:avLst>
                  <a:gd name="adj1" fmla="val 25000"/>
                  <a:gd name="adj2" fmla="val 0"/>
                  <a:gd name="adj3" fmla="val 25000"/>
                  <a:gd name="adj4" fmla="val 4375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cxnSp>
            <p:nvCxnSpPr>
              <p:cNvPr id="130" name="Straight Arrow Connector 129"/>
              <p:cNvCxnSpPr>
                <a:stCxn id="129" idx="3"/>
              </p:cNvCxnSpPr>
              <p:nvPr/>
            </p:nvCxnSpPr>
            <p:spPr bwMode="auto">
              <a:xfrm>
                <a:off x="8077200" y="2548146"/>
                <a:ext cx="0" cy="34745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1" name="Diamond 130"/>
              <p:cNvSpPr/>
              <p:nvPr/>
            </p:nvSpPr>
            <p:spPr bwMode="auto">
              <a:xfrm>
                <a:off x="5181600" y="2819400"/>
                <a:ext cx="1295400" cy="1295400"/>
              </a:xfrm>
              <a:prstGeom prst="diamond">
                <a:avLst/>
              </a:prstGeom>
              <a:ln>
                <a:prstDash val="dot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 flipH="1">
                <a:off x="6553200" y="3505197"/>
                <a:ext cx="304800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3" name="Straight Arrow Connector 132"/>
              <p:cNvCxnSpPr/>
              <p:nvPr/>
            </p:nvCxnSpPr>
            <p:spPr bwMode="auto">
              <a:xfrm flipH="1">
                <a:off x="4628072" y="3505197"/>
                <a:ext cx="47732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5" name="Straight Arrow Connector 134"/>
              <p:cNvCxnSpPr/>
              <p:nvPr/>
            </p:nvCxnSpPr>
            <p:spPr bwMode="auto">
              <a:xfrm flipH="1" flipV="1">
                <a:off x="5334000" y="4724400"/>
                <a:ext cx="27432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6" name="Bent Arrow 135"/>
              <p:cNvSpPr/>
              <p:nvPr/>
            </p:nvSpPr>
            <p:spPr bwMode="auto">
              <a:xfrm rot="10800000">
                <a:off x="5562600" y="4343400"/>
                <a:ext cx="304800" cy="380999"/>
              </a:xfrm>
              <a:prstGeom prst="bentArrow">
                <a:avLst>
                  <a:gd name="adj1" fmla="val 25000"/>
                  <a:gd name="adj2" fmla="val 0"/>
                  <a:gd name="adj3" fmla="val 25000"/>
                  <a:gd name="adj4" fmla="val 4375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 bwMode="auto">
              <a:xfrm>
                <a:off x="7010400" y="3124200"/>
                <a:ext cx="1866657" cy="6882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tint val="35000"/>
                      <a:satMod val="253000"/>
                      <a:alpha val="49000"/>
                    </a:schemeClr>
                  </a:gs>
                  <a:gs pos="50000">
                    <a:schemeClr val="dk1">
                      <a:tint val="42000"/>
                      <a:satMod val="255000"/>
                      <a:alpha val="49000"/>
                    </a:schemeClr>
                  </a:gs>
                  <a:gs pos="97000">
                    <a:schemeClr val="dk1">
                      <a:tint val="53000"/>
                      <a:satMod val="260000"/>
                      <a:alpha val="49000"/>
                    </a:schemeClr>
                  </a:gs>
                  <a:gs pos="100000">
                    <a:schemeClr val="dk1">
                      <a:tint val="56000"/>
                      <a:satMod val="275000"/>
                      <a:alpha val="49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prstDash val="dot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 bwMode="auto">
              <a:xfrm>
                <a:off x="3276600" y="4343400"/>
                <a:ext cx="1866657" cy="68822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tint val="35000"/>
                      <a:satMod val="253000"/>
                      <a:alpha val="49000"/>
                    </a:schemeClr>
                  </a:gs>
                  <a:gs pos="50000">
                    <a:schemeClr val="dk1">
                      <a:tint val="42000"/>
                      <a:satMod val="255000"/>
                      <a:alpha val="49000"/>
                    </a:schemeClr>
                  </a:gs>
                  <a:gs pos="97000">
                    <a:schemeClr val="dk1">
                      <a:tint val="53000"/>
                      <a:satMod val="260000"/>
                      <a:alpha val="49000"/>
                    </a:schemeClr>
                  </a:gs>
                  <a:gs pos="100000">
                    <a:schemeClr val="dk1">
                      <a:tint val="56000"/>
                      <a:satMod val="275000"/>
                      <a:alpha val="49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prstDash val="dot"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</p:grpSp>
        <p:cxnSp>
          <p:nvCxnSpPr>
            <p:cNvPr id="141" name="Straight Arrow Connector 140"/>
            <p:cNvCxnSpPr/>
            <p:nvPr/>
          </p:nvCxnSpPr>
          <p:spPr bwMode="auto">
            <a:xfrm flipV="1">
              <a:off x="3733800" y="2438400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4" name="Rounded Rectangle 73"/>
          <p:cNvSpPr/>
          <p:nvPr/>
        </p:nvSpPr>
        <p:spPr bwMode="auto">
          <a:xfrm>
            <a:off x="3276600" y="1673394"/>
            <a:ext cx="1866657" cy="688223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1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58396" y="1715867"/>
            <a:ext cx="170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Wide Field Camera</a:t>
            </a:r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5272421" y="1981198"/>
            <a:ext cx="44258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Rounded Rectangle 75"/>
          <p:cNvSpPr/>
          <p:nvPr/>
        </p:nvSpPr>
        <p:spPr bwMode="auto">
          <a:xfrm>
            <a:off x="5829549" y="1712339"/>
            <a:ext cx="1561854" cy="596486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pitchFamily="1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71003" y="1676398"/>
            <a:ext cx="144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Computer/ Algorithms</a:t>
            </a:r>
          </a:p>
        </p:txBody>
      </p:sp>
      <p:pic>
        <p:nvPicPr>
          <p:cNvPr id="70" name="Picture 69" descr="Screen Shot 2013-04-10 at 7.21.4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64" y="1447800"/>
            <a:ext cx="1467836" cy="11184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Straight Arrow Connector 70"/>
          <p:cNvCxnSpPr/>
          <p:nvPr/>
        </p:nvCxnSpPr>
        <p:spPr>
          <a:xfrm>
            <a:off x="2743200" y="1973853"/>
            <a:ext cx="381000" cy="7346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1024882" y="457200"/>
            <a:ext cx="8153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Flow Chart</a:t>
            </a:r>
          </a:p>
        </p:txBody>
      </p:sp>
      <p:pic>
        <p:nvPicPr>
          <p:cNvPr id="106" name="Picture 105" descr="20130409_19202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4476" y="5570328"/>
            <a:ext cx="1362395" cy="1060548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990600" y="5334000"/>
            <a:ext cx="815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90800" y="55626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of the Object Localization and Tracking System setup.  The subject wears both camera mounted glasses and headphones which are linked to the computer/processor’s algorithms.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37260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92000"/>
                  <a:satMod val="170000"/>
                  <a:alpha val="38000"/>
                </a:schemeClr>
              </a:gs>
              <a:gs pos="15000">
                <a:schemeClr val="dk1">
                  <a:tint val="92000"/>
                  <a:shade val="99000"/>
                  <a:satMod val="170000"/>
                  <a:alpha val="38000"/>
                </a:schemeClr>
              </a:gs>
              <a:gs pos="62000">
                <a:schemeClr val="dk1">
                  <a:tint val="96000"/>
                  <a:shade val="80000"/>
                  <a:satMod val="170000"/>
                  <a:alpha val="38000"/>
                </a:schemeClr>
              </a:gs>
              <a:gs pos="97000">
                <a:schemeClr val="dk1">
                  <a:tint val="98000"/>
                  <a:shade val="63000"/>
                  <a:satMod val="170000"/>
                  <a:alpha val="38000"/>
                </a:schemeClr>
              </a:gs>
              <a:gs pos="100000">
                <a:schemeClr val="dk1">
                  <a:shade val="62000"/>
                  <a:satMod val="170000"/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01800" y="0"/>
            <a:ext cx="4114800" cy="6858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078200" y="4191001"/>
            <a:ext cx="2362200" cy="2285999"/>
            <a:chOff x="5562600" y="3875088"/>
            <a:chExt cx="2514600" cy="2382837"/>
          </a:xfrm>
        </p:grpSpPr>
        <p:grpSp>
          <p:nvGrpSpPr>
            <p:cNvPr id="2" name="Group 1"/>
            <p:cNvGrpSpPr/>
            <p:nvPr/>
          </p:nvGrpSpPr>
          <p:grpSpPr>
            <a:xfrm>
              <a:off x="5562600" y="3875088"/>
              <a:ext cx="2514600" cy="2382837"/>
              <a:chOff x="5562600" y="3875088"/>
              <a:chExt cx="2514600" cy="2382837"/>
            </a:xfrm>
          </p:grpSpPr>
          <p:grpSp>
            <p:nvGrpSpPr>
              <p:cNvPr id="40" name="Group 6"/>
              <p:cNvGrpSpPr>
                <a:grpSpLocks/>
              </p:cNvGrpSpPr>
              <p:nvPr/>
            </p:nvGrpSpPr>
            <p:grpSpPr bwMode="auto">
              <a:xfrm>
                <a:off x="5562600" y="3875088"/>
                <a:ext cx="2514600" cy="2382837"/>
                <a:chOff x="5651500" y="1799436"/>
                <a:chExt cx="2514600" cy="238178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5651500" y="1799436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489700" y="1799436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7327900" y="1799436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51500" y="2580140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6489700" y="2580140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7327900" y="2580140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651500" y="3376711"/>
                  <a:ext cx="838200" cy="79498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6489700" y="3376711"/>
                  <a:ext cx="838200" cy="79498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7327900" y="3376711"/>
                  <a:ext cx="838200" cy="79498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5651500" y="1810086"/>
                  <a:ext cx="83820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9pPr>
                </a:lstStyle>
                <a:p>
                  <a:pPr algn="ctr"/>
                  <a:r>
                    <a:rPr lang="en-US" dirty="0"/>
                    <a:t>Up &amp; Left</a:t>
                  </a:r>
                </a:p>
              </p:txBody>
            </p:sp>
            <p:sp>
              <p:nvSpPr>
                <p:cNvPr id="5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6629400" y="1929352"/>
                  <a:ext cx="5588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9pPr>
                </a:lstStyle>
                <a:p>
                  <a:pPr algn="ctr"/>
                  <a:r>
                    <a:rPr lang="en-US"/>
                    <a:t>Up</a:t>
                  </a:r>
                </a:p>
              </p:txBody>
            </p:sp>
            <p:sp>
              <p:nvSpPr>
                <p:cNvPr id="53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827358" y="2730825"/>
                  <a:ext cx="5588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9pPr>
                </a:lstStyle>
                <a:p>
                  <a:pPr algn="ctr"/>
                  <a:r>
                    <a:rPr lang="en-US"/>
                    <a:t>Left</a:t>
                  </a:r>
                </a:p>
              </p:txBody>
            </p:sp>
            <p:sp>
              <p:nvSpPr>
                <p:cNvPr id="5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6489700" y="2730825"/>
                  <a:ext cx="838200" cy="3527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9pPr>
                </a:lstStyle>
                <a:p>
                  <a:pPr algn="ctr"/>
                  <a:r>
                    <a:rPr lang="en-US" sz="1600"/>
                    <a:t>Center</a:t>
                  </a:r>
                </a:p>
              </p:txBody>
            </p:sp>
            <p:sp>
              <p:nvSpPr>
                <p:cNvPr id="55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7327900" y="2730825"/>
                  <a:ext cx="8382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9pPr>
                </a:lstStyle>
                <a:p>
                  <a:pPr algn="ctr"/>
                  <a:r>
                    <a:rPr lang="en-US" dirty="0"/>
                    <a:t>Right</a:t>
                  </a:r>
                </a:p>
              </p:txBody>
            </p:sp>
            <p:sp>
              <p:nvSpPr>
                <p:cNvPr id="56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5651500" y="3410286"/>
                  <a:ext cx="83820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9pPr>
                </a:lstStyle>
                <a:p>
                  <a:pPr algn="ctr"/>
                  <a:r>
                    <a:rPr lang="en-US"/>
                    <a:t>Down &amp; Left</a:t>
                  </a:r>
                </a:p>
              </p:txBody>
            </p:sp>
            <p:sp>
              <p:nvSpPr>
                <p:cNvPr id="57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6489700" y="3559970"/>
                  <a:ext cx="8382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9pPr>
                </a:lstStyle>
                <a:p>
                  <a:pPr algn="ctr"/>
                  <a:r>
                    <a:rPr lang="en-US"/>
                    <a:t>Down</a:t>
                  </a:r>
                </a:p>
              </p:txBody>
            </p:sp>
            <p:sp>
              <p:nvSpPr>
                <p:cNvPr id="5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7327900" y="3257886"/>
                  <a:ext cx="838200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5pPr>
                  <a:lvl6pPr marL="25146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6pPr>
                  <a:lvl7pPr marL="29718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7pPr>
                  <a:lvl8pPr marL="34290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8pPr>
                  <a:lvl9pPr marL="3886200" indent="-228600" defTabSz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w Cen MT" pitchFamily="34" charset="0"/>
                      <a:ea typeface="MS PGothic" pitchFamily="34" charset="-128"/>
                    </a:defRPr>
                  </a:lvl9pPr>
                </a:lstStyle>
                <a:p>
                  <a:pPr algn="ctr"/>
                  <a:r>
                    <a:rPr lang="en-US"/>
                    <a:t>Down &amp; Right</a:t>
                  </a:r>
                </a:p>
              </p:txBody>
            </p:sp>
          </p:grp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6324600" y="4572000"/>
                <a:ext cx="990600" cy="990600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>
                <a:outerShdw blurRad="38100" dist="30000" dir="5400000" rotWithShape="0">
                  <a:srgbClr val="808080">
                    <a:alpha val="4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60" name="TextBox 31"/>
            <p:cNvSpPr txBox="1">
              <a:spLocks noChangeArrowheads="1"/>
            </p:cNvSpPr>
            <p:nvPr/>
          </p:nvSpPr>
          <p:spPr bwMode="auto">
            <a:xfrm>
              <a:off x="7239000" y="3886200"/>
              <a:ext cx="838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dirty="0"/>
                <a:t>Up &amp; Right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554200" y="228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Context Tracker (</a:t>
            </a:r>
            <a:r>
              <a:rPr lang="en-US" sz="2400" dirty="0" err="1" smtClean="0"/>
              <a:t>Dinh</a:t>
            </a:r>
            <a:r>
              <a:rPr lang="en-US" sz="2400" dirty="0"/>
              <a:t> </a:t>
            </a:r>
            <a:r>
              <a:rPr lang="en-US" sz="2400" dirty="0" smtClean="0"/>
              <a:t>2011)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14935200" y="357693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Sound Map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4782800" y="6858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Based upon the TLD Tracker (</a:t>
            </a:r>
            <a:r>
              <a:rPr lang="en-US" dirty="0" err="1" smtClean="0"/>
              <a:t>Kalal</a:t>
            </a:r>
            <a:r>
              <a:rPr lang="en-US" dirty="0" smtClean="0"/>
              <a:t> 2011)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Uses features of the object + contextual information for robust tracking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Gives us the (</a:t>
            </a:r>
            <a:r>
              <a:rPr lang="en-US" dirty="0" err="1" smtClean="0"/>
              <a:t>x,y</a:t>
            </a:r>
            <a:r>
              <a:rPr lang="en-US" dirty="0" smtClean="0"/>
              <a:t>) position of the object we’re tracking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611600" y="28194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(</a:t>
            </a:r>
            <a:r>
              <a:rPr lang="en-US" sz="3000" dirty="0" err="1" smtClean="0"/>
              <a:t>x,y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459200" y="2743200"/>
            <a:ext cx="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4401800" y="48006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“Center”</a:t>
            </a:r>
            <a:endParaRPr lang="en-US" sz="3000" dirty="0"/>
          </a:p>
        </p:txBody>
      </p:sp>
      <p:cxnSp>
        <p:nvCxnSpPr>
          <p:cNvPr id="150" name="Straight Arrow Connector 149"/>
          <p:cNvCxnSpPr/>
          <p:nvPr/>
        </p:nvCxnSpPr>
        <p:spPr>
          <a:xfrm flipH="1">
            <a:off x="14478000" y="5486400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-5943600" y="914400"/>
            <a:ext cx="5632800" cy="4038599"/>
            <a:chOff x="-5943600" y="914400"/>
            <a:chExt cx="5632800" cy="4038599"/>
          </a:xfrm>
        </p:grpSpPr>
        <p:grpSp>
          <p:nvGrpSpPr>
            <p:cNvPr id="9222" name="Group 9221"/>
            <p:cNvGrpSpPr/>
            <p:nvPr/>
          </p:nvGrpSpPr>
          <p:grpSpPr>
            <a:xfrm>
              <a:off x="-5943600" y="1981200"/>
              <a:ext cx="5632800" cy="2971799"/>
              <a:chOff x="2901600" y="1981200"/>
              <a:chExt cx="5632800" cy="2971799"/>
            </a:xfrm>
          </p:grpSpPr>
          <p:sp>
            <p:nvSpPr>
              <p:cNvPr id="82" name="Diamond 81"/>
              <p:cNvSpPr/>
              <p:nvPr/>
            </p:nvSpPr>
            <p:spPr bwMode="auto">
              <a:xfrm>
                <a:off x="5257803" y="2666998"/>
                <a:ext cx="1295400" cy="1295400"/>
              </a:xfrm>
              <a:prstGeom prst="diamond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 bwMode="auto">
              <a:xfrm>
                <a:off x="7124946" y="3047998"/>
                <a:ext cx="1409454" cy="509656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166401" y="3090468"/>
                <a:ext cx="1367999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Headphones</a:t>
                </a:r>
              </a:p>
            </p:txBody>
          </p:sp>
          <p:sp>
            <p:nvSpPr>
              <p:cNvPr id="80" name="Rounded Rectangle 79"/>
              <p:cNvSpPr/>
              <p:nvPr/>
            </p:nvSpPr>
            <p:spPr bwMode="auto">
              <a:xfrm>
                <a:off x="3204000" y="2971797"/>
                <a:ext cx="1368000" cy="764483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200400" y="3014270"/>
                <a:ext cx="1285091" cy="63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Subject turns head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257802" y="2895597"/>
                <a:ext cx="1285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Object Centered?</a:t>
                </a: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 bwMode="auto">
              <a:xfrm flipH="1">
                <a:off x="6705603" y="3352797"/>
                <a:ext cx="304800" cy="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86" name="Group 85"/>
              <p:cNvGrpSpPr/>
              <p:nvPr/>
            </p:nvGrpSpPr>
            <p:grpSpPr>
              <a:xfrm>
                <a:off x="7543803" y="1981200"/>
                <a:ext cx="381001" cy="838196"/>
                <a:chOff x="9761525" y="11006295"/>
                <a:chExt cx="700340" cy="1503852"/>
              </a:xfrm>
            </p:grpSpPr>
            <p:sp>
              <p:nvSpPr>
                <p:cNvPr id="96" name="Bent Arrow 95"/>
                <p:cNvSpPr/>
                <p:nvPr/>
              </p:nvSpPr>
              <p:spPr bwMode="auto">
                <a:xfrm rot="5400000">
                  <a:off x="9671463" y="11096357"/>
                  <a:ext cx="880464" cy="700339"/>
                </a:xfrm>
                <a:prstGeom prst="bentArrow">
                  <a:avLst>
                    <a:gd name="adj1" fmla="val 25000"/>
                    <a:gd name="adj2" fmla="val 0"/>
                    <a:gd name="adj3" fmla="val 25000"/>
                    <a:gd name="adj4" fmla="val 43750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101917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ea typeface="ＭＳ Ｐゴシック" pitchFamily="1" charset="-128"/>
                  </a:endParaRPr>
                </a:p>
              </p:txBody>
            </p:sp>
            <p:cxnSp>
              <p:nvCxnSpPr>
                <p:cNvPr id="97" name="Straight Arrow Connector 96"/>
                <p:cNvCxnSpPr>
                  <a:stCxn id="96" idx="3"/>
                </p:cNvCxnSpPr>
                <p:nvPr/>
              </p:nvCxnSpPr>
              <p:spPr bwMode="auto">
                <a:xfrm>
                  <a:off x="10461865" y="11886761"/>
                  <a:ext cx="0" cy="62338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87" name="Straight Arrow Connector 86"/>
              <p:cNvCxnSpPr/>
              <p:nvPr/>
            </p:nvCxnSpPr>
            <p:spPr bwMode="auto">
              <a:xfrm flipH="1">
                <a:off x="4628072" y="3352797"/>
                <a:ext cx="47732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0" name="Bent Arrow 89"/>
              <p:cNvSpPr/>
              <p:nvPr/>
            </p:nvSpPr>
            <p:spPr bwMode="auto">
              <a:xfrm rot="10800000">
                <a:off x="5638801" y="4190997"/>
                <a:ext cx="304800" cy="380999"/>
              </a:xfrm>
              <a:prstGeom prst="bentArrow">
                <a:avLst>
                  <a:gd name="adj1" fmla="val 25000"/>
                  <a:gd name="adj2" fmla="val 0"/>
                  <a:gd name="adj3" fmla="val 25000"/>
                  <a:gd name="adj4" fmla="val 4375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 bwMode="auto">
              <a:xfrm>
                <a:off x="2901600" y="4103574"/>
                <a:ext cx="2280000" cy="849425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191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ＭＳ Ｐゴシック" pitchFamily="1" charset="-128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943055" y="4188520"/>
                <a:ext cx="2155638" cy="63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Subject Reaches and Grasps for object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019800" y="4190999"/>
                <a:ext cx="7303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YES</a:t>
                </a:r>
                <a:endParaRPr lang="en-US" dirty="0">
                  <a:latin typeface="Arial"/>
                  <a:cs typeface="Arial"/>
                </a:endParaRPr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 bwMode="auto">
              <a:xfrm flipH="1" flipV="1">
                <a:off x="5364480" y="4571999"/>
                <a:ext cx="27432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1" name="Straight Arrow Connector 110"/>
              <p:cNvCxnSpPr/>
              <p:nvPr/>
            </p:nvCxnSpPr>
            <p:spPr bwMode="auto">
              <a:xfrm rot="5400000" flipH="1">
                <a:off x="3745795" y="2655003"/>
                <a:ext cx="43320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4648200" y="28956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</a:t>
                </a: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-2057400" y="914400"/>
              <a:ext cx="609600" cy="592667"/>
              <a:chOff x="5562600" y="3875088"/>
              <a:chExt cx="2514600" cy="2373312"/>
            </a:xfrm>
          </p:grpSpPr>
          <p:grpSp>
            <p:nvGrpSpPr>
              <p:cNvPr id="155" name="Group 6"/>
              <p:cNvGrpSpPr>
                <a:grpSpLocks/>
              </p:cNvGrpSpPr>
              <p:nvPr/>
            </p:nvGrpSpPr>
            <p:grpSpPr bwMode="auto">
              <a:xfrm>
                <a:off x="5562600" y="3875088"/>
                <a:ext cx="2514600" cy="2373312"/>
                <a:chOff x="5651500" y="1799436"/>
                <a:chExt cx="2514600" cy="2372259"/>
              </a:xfrm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5651500" y="1799436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6489700" y="1799436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7327900" y="1799436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5651500" y="2580140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6489700" y="2580140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7327900" y="2580140"/>
                  <a:ext cx="838200" cy="79657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5651500" y="3376711"/>
                  <a:ext cx="838200" cy="79498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6489700" y="3376711"/>
                  <a:ext cx="838200" cy="79498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7327900" y="3376711"/>
                  <a:ext cx="838200" cy="79498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6324600" y="4572000"/>
                <a:ext cx="990600" cy="990600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ffectLst>
                <a:outerShdw blurRad="38100" dist="30000" dir="5400000" rotWithShape="0">
                  <a:srgbClr val="808080">
                    <a:alpha val="4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pic>
          <p:nvPicPr>
            <p:cNvPr id="174" name="Picture 5" descr="Screen Shot 2013-04-10 at 7.21.27 AM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48000" y="914400"/>
              <a:ext cx="838200" cy="629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13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2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25 0 " pathEditMode="relative" ptsTypes="AA">
                                      <p:cBhvr>
                                        <p:cTn id="2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95 2.22222E-6 " pathEditMode="relative" ptsTypes="AA"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6" grpId="0"/>
      <p:bldP spid="6" grpId="1"/>
      <p:bldP spid="67" grpId="0"/>
      <p:bldP spid="67" grpId="1"/>
      <p:bldP spid="35" grpId="0"/>
      <p:bldP spid="35" grpId="1"/>
      <p:bldP spid="36" grpId="0"/>
      <p:bldP spid="36" grpId="1"/>
      <p:bldP spid="149" grpId="0"/>
      <p:bldP spid="14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003300" y="228600"/>
            <a:ext cx="8153400" cy="990600"/>
          </a:xfrm>
        </p:spPr>
        <p:txBody>
          <a:bodyPr/>
          <a:lstStyle/>
          <a:p>
            <a:r>
              <a:rPr lang="en-US" dirty="0" smtClean="0"/>
              <a:t>Object Localization Experiments</a:t>
            </a:r>
          </a:p>
        </p:txBody>
      </p:sp>
      <p:pic>
        <p:nvPicPr>
          <p:cNvPr id="11268" name="Picture 2" descr="Screen Shot 2013-04-01 at 8.06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 descr="https://mail-attachment.googleusercontent.com/attachment/u/0/?ui=2&amp;ik=04b346a8bb&amp;view=att&amp;th=13b4f545888f5e9e&amp;attid=0.1&amp;disp=inline&amp;realattid=f_ha4qvjbp0&amp;safe=1&amp;zw&amp;saduie=AG9B_P8901ONLhDYDr3i7ZZqD8W9&amp;sadet=1354869019457&amp;sads=QREDSIWkwoBusRtL5GLwfh7UcUw&amp;sadssc=1"/>
          <p:cNvSpPr txBox="1">
            <a:spLocks noChangeAspect="1" noChangeArrowheads="1"/>
          </p:cNvSpPr>
          <p:nvPr/>
        </p:nvSpPr>
        <p:spPr>
          <a:xfrm>
            <a:off x="914400" y="1219200"/>
            <a:ext cx="48768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600" dirty="0" smtClean="0"/>
              <a:t>Patient seated and wearing the camera/feedback system</a:t>
            </a:r>
          </a:p>
          <a:p>
            <a:r>
              <a:rPr lang="en-US" sz="2600" dirty="0" smtClean="0"/>
              <a:t>Researcher starts Context Tracker program and selects the object to track</a:t>
            </a:r>
          </a:p>
        </p:txBody>
      </p:sp>
      <p:sp>
        <p:nvSpPr>
          <p:cNvPr id="9" name="AutoShape 4" descr="https://mail-attachment.googleusercontent.com/attachment/u/0/?ui=2&amp;ik=04b346a8bb&amp;view=att&amp;th=13b4f545888f5e9e&amp;attid=0.1&amp;disp=inline&amp;realattid=f_ha4qvjbp0&amp;safe=1&amp;zw&amp;saduie=AG9B_P8901ONLhDYDr3i7ZZqD8W9&amp;sadet=1354869019457&amp;sads=QREDSIWkwoBusRtL5GLwfh7UcUw&amp;sadssc=1"/>
          <p:cNvSpPr txBox="1">
            <a:spLocks noChangeAspect="1" noChangeArrowheads="1"/>
          </p:cNvSpPr>
          <p:nvPr/>
        </p:nvSpPr>
        <p:spPr>
          <a:xfrm>
            <a:off x="914400" y="3581400"/>
            <a:ext cx="8153400" cy="2895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000" dirty="0" smtClean="0"/>
              <a:t>Two Stages</a:t>
            </a:r>
          </a:p>
          <a:p>
            <a:pPr lvl="1"/>
            <a:r>
              <a:rPr lang="en-US" dirty="0" smtClean="0"/>
              <a:t>Training (localization w/ assistance from Researcher) and Testing (autonomous)</a:t>
            </a:r>
          </a:p>
          <a:p>
            <a:pPr lvl="1"/>
            <a:r>
              <a:rPr lang="en-US" dirty="0" smtClean="0"/>
              <a:t>For one test, user has at most 45 seconds to find the object</a:t>
            </a:r>
          </a:p>
        </p:txBody>
      </p:sp>
    </p:spTree>
    <p:extLst>
      <p:ext uri="{BB962C8B-B14F-4D97-AF65-F5344CB8AC3E}">
        <p14:creationId xmlns:p14="http://schemas.microsoft.com/office/powerpoint/2010/main" val="251362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153400" cy="990600"/>
          </a:xfrm>
        </p:spPr>
        <p:txBody>
          <a:bodyPr/>
          <a:lstStyle/>
          <a:p>
            <a:r>
              <a:rPr lang="en-US" dirty="0" smtClean="0"/>
              <a:t>Object Localization Experiments</a:t>
            </a:r>
          </a:p>
        </p:txBody>
      </p:sp>
      <p:sp>
        <p:nvSpPr>
          <p:cNvPr id="14338" name="AutoShape 4" descr="https://mail-attachment.googleusercontent.com/attachment/u/0/?ui=2&amp;ik=04b346a8bb&amp;view=att&amp;th=13b4f545888f5e9e&amp;attid=0.1&amp;disp=inline&amp;realattid=f_ha4qvjbp0&amp;safe=1&amp;zw&amp;saduie=AG9B_P8901ONLhDYDr3i7ZZqD8W9&amp;sadet=1354869019457&amp;sads=QREDSIWkwoBusRtL5GLwfh7UcUw&amp;sadssc=1"/>
          <p:cNvSpPr>
            <a:spLocks noGrp="1" noChangeAspect="1" noChangeArrowheads="1"/>
          </p:cNvSpPr>
          <p:nvPr>
            <p:ph sz="quarter" idx="1"/>
          </p:nvPr>
        </p:nvSpPr>
        <p:spPr>
          <a:xfrm>
            <a:off x="990600" y="4191000"/>
            <a:ext cx="8153400" cy="2895600"/>
          </a:xfrm>
        </p:spPr>
        <p:txBody>
          <a:bodyPr/>
          <a:lstStyle/>
          <a:p>
            <a:r>
              <a:rPr lang="en-US" dirty="0" smtClean="0"/>
              <a:t>Data measured</a:t>
            </a:r>
          </a:p>
          <a:p>
            <a:pPr lvl="1"/>
            <a:r>
              <a:rPr lang="en-US" dirty="0" smtClean="0"/>
              <a:t>Object Tracking Path</a:t>
            </a:r>
          </a:p>
          <a:p>
            <a:pPr lvl="1"/>
            <a:r>
              <a:rPr lang="en-US" dirty="0" smtClean="0"/>
              <a:t>Time (seconds) to Grasp object</a:t>
            </a:r>
          </a:p>
          <a:p>
            <a:pPr lvl="1"/>
            <a:r>
              <a:rPr lang="en-US" dirty="0" smtClean="0"/>
              <a:t>Success Rate</a:t>
            </a:r>
          </a:p>
          <a:p>
            <a:pPr lvl="1"/>
            <a:r>
              <a:rPr lang="en-US" dirty="0" smtClean="0"/>
              <a:t>System Usability Score (%)</a:t>
            </a:r>
          </a:p>
        </p:txBody>
      </p:sp>
      <p:sp>
        <p:nvSpPr>
          <p:cNvPr id="7" name="AutoShape 4" descr="https://mail-attachment.googleusercontent.com/attachment/u/0/?ui=2&amp;ik=04b346a8bb&amp;view=att&amp;th=13b4f545888f5e9e&amp;attid=0.1&amp;disp=inline&amp;realattid=f_ha4qvjbp0&amp;safe=1&amp;zw&amp;saduie=AG9B_P8901ONLhDYDr3i7ZZqD8W9&amp;sadet=1354869019457&amp;sads=QREDSIWkwoBusRtL5GLwfh7UcUw&amp;sadssc=1"/>
          <p:cNvSpPr txBox="1">
            <a:spLocks noChangeAspect="1" noChangeArrowheads="1"/>
          </p:cNvSpPr>
          <p:nvPr/>
        </p:nvSpPr>
        <p:spPr>
          <a:xfrm>
            <a:off x="990600" y="1219200"/>
            <a:ext cx="7772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Subject Information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60008"/>
              </p:ext>
            </p:extLst>
          </p:nvPr>
        </p:nvGraphicFramePr>
        <p:xfrm>
          <a:off x="1524000" y="1828800"/>
          <a:ext cx="6781800" cy="237583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905000"/>
                <a:gridCol w="4876800"/>
              </a:tblGrid>
              <a:tr h="727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Subject ID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Visual Loss</a:t>
                      </a:r>
                    </a:p>
                  </a:txBody>
                  <a:tcPr horzOverflow="overflow"/>
                </a:tc>
              </a:tr>
              <a:tr h="5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NM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Bilateral Retinal Detachment (Blind from birth)</a:t>
                      </a:r>
                    </a:p>
                  </a:txBody>
                  <a:tcPr horzOverflow="overflow"/>
                </a:tc>
              </a:tr>
              <a:tr h="5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EB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Retinitis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Pigmentosa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 (Adult Blindness) </a:t>
                      </a:r>
                    </a:p>
                  </a:txBody>
                  <a:tcPr horzOverflow="overflow"/>
                </a:tc>
              </a:tr>
              <a:tr h="5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RT-2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Optic Nerve Hypoplasia (Blind from Birth)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3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Results – Object Tracking Path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RT-2 Path data for Trials 1 and 10 below </a:t>
            </a:r>
          </a:p>
          <a:p>
            <a:endParaRPr lang="en-US" dirty="0" smtClean="0"/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143000" y="5245100"/>
            <a:ext cx="723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en-US" b="1" dirty="0">
                <a:latin typeface="+mn-lt"/>
                <a:cs typeface="Gill Sans MT"/>
              </a:rPr>
              <a:t>Figure.</a:t>
            </a:r>
            <a:r>
              <a:rPr lang="en-US" dirty="0">
                <a:latin typeface="+mn-lt"/>
                <a:cs typeface="Gill Sans MT"/>
              </a:rPr>
              <a:t> Trial 1 (Left) and Trial 10 (Right) Essentially, this shows where the object started (black circle) and where the object ended (white circle</a:t>
            </a:r>
            <a:r>
              <a:rPr lang="en-US" dirty="0" smtClean="0">
                <a:latin typeface="+mn-lt"/>
                <a:cs typeface="Gill Sans MT"/>
              </a:rPr>
              <a:t>), and the path the object took in the subjects field of view.  </a:t>
            </a:r>
            <a:r>
              <a:rPr lang="en-US" dirty="0">
                <a:latin typeface="+mn-lt"/>
                <a:cs typeface="Gill Sans MT"/>
              </a:rPr>
              <a:t>The white circle corresponds to when and where the users grasped the object.</a:t>
            </a:r>
          </a:p>
        </p:txBody>
      </p:sp>
      <p:pic>
        <p:nvPicPr>
          <p:cNvPr id="15364" name="Picture 12" descr="Screen Shot 2013-04-19 at 12.0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438400"/>
            <a:ext cx="317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Screen Shot 2013-04-19 at 12.05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7" y="2438400"/>
            <a:ext cx="3268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0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1177"/>
            <a:ext cx="749808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Mobility Experiments</a:t>
            </a:r>
          </a:p>
          <a:p>
            <a:pPr lvl="1"/>
            <a:r>
              <a:rPr lang="en-US" dirty="0" smtClean="0"/>
              <a:t>Methods</a:t>
            </a:r>
            <a:endParaRPr lang="en-US" dirty="0"/>
          </a:p>
          <a:p>
            <a:pPr lvl="1"/>
            <a:r>
              <a:rPr lang="en-US" dirty="0" smtClean="0"/>
              <a:t>Results  </a:t>
            </a:r>
          </a:p>
          <a:p>
            <a:r>
              <a:rPr lang="en-US" dirty="0" smtClean="0"/>
              <a:t>Object localization Experiments</a:t>
            </a:r>
          </a:p>
          <a:p>
            <a:pPr lvl="1"/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Results 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PEQ8REg8QEBAQDRAWEBEQERAPFBAUGBQVFBQXFRUXHCYeFxkjGRQVHy8hIycpLC04Fh4xNTAqNSYrLCkBCQoKDgwOGg8PGjUkHyUsLywtLy0pNTUvNTUsNCkqLS8wLSw1LikpLDQsKi8sLCkpLCwsLCwpLi0wKSwpLywpLP/AABEIAIUBfAMBIgACEQEDEQH/xAAcAAEAAgMBAQEAAAAAAAAAAAAABgcBBAUIAgP/xABMEAACAQMCAwQGAwwHBQkAAAABAgMABBEFEgYTIQcxQVEUImFxgZEIMqEjMzVCUmJyc3Sxs8EVJGOCssLRFiVDdeEXJjRTVmSSlKL/xAAZAQEAAwEBAAAAAAAAAAAAAAAAAQIDBAX/xAAtEQEAAgIBAwEGBQUAAAAAAAAAAQIDEQQSITFRBRMyQWFxFCIzgfAjcpHB0f/aAAwDAQACEQMRAD8AvGlKUClKUClKUClKUClKUClKUClKUClKUClKUClKUClKUClKUClKUClKUClKUClKUClKUClKUClKUClKUClKUClKUClKUClKUClKUClKUDNK5PEVrcyRAWk6QS8wEvIgkBTByMYPjj5VVvEfGuqafO1vJcxMyqrBkhjwysMg9VGPEfCqWvFfLpwca2ftWY2ujNM1VnC2o6vqUTSpeQRRq5UF4UJZgATgBT0GRVl2UbrHGJGDyCNRI4GAzY9YgeGTU1t1d1M2GcU9MzEz9H75pmo9xLY38jIbK6hgVUO9JYw+9s9MHacDHSq80Ti/Vby69ESeJJAZN5eGPCbOjE4Xr16dPOom+p00xcaclZtFo7eVyZpmoRqvFkukWoF3Kl3eyO/KWNeWpXpgtgDCj3ZPdXK0ax1XU0FxJfmzik6xJEmCV8DtBBA8ssSadffRHGnp67TER6+v2+azM0zVYa3Hq2lLz1vPTbdfr8xASg82B9YD2huld7sx4glvraaSZ98gu3HcAFUqjBQB3AbqRfc6L8aa095ExMfRMaZrW1LUo7aN5pnWONBlmb7APMnuAFVvL2i3mozGDTYAg8ZZQGYLnG5s+rGPfk/uqbWiFMWC+Xcx4j5z4WjmmagUfBepON0utSI5/FiQ7R8iv7q5+p/0zpgMouEvoF6tmMMyjzZcB8e0E1HXMeYXjj1tOq3jf7/8WbmmarLQe1OS9u7GERLCrtIs4yHDnYSmwnqoyPt8amPFcF88af0fLbxSiTLm5VmVk2noMA4O7FTW0W8M82C+GdXd2ma85aj22avbTSW8otlmilKOvJ7mBx37sEe321bPDlrrXOie9uLA2+G5sUCPzOqnaAxGOjY8fCrMU0pWDVTdpPFOsaRuuRNZPaSXZjhTlsZEBDOgbOM+qhyQaC2qVUXCms8Q6nCtwjWFvC/3tpomDSD8pVGfV9pxnwq20zgZ78dcedB9UpSgUpSgUpSgUpUC7SO1RdHxGtrNNM65RmVo4AT5yfjEfkr8xQT3NKrnsY4wudUhvZrlwzLdKI1VVRY15YO1QOuM+ZJqxqBSlKBSlKBSlKBSlKBSlKBSlKBSlKBSlKBVF9r34Sb9mg/z1elUX2vfhJv2aD/PWOb4Xp+zP1v2lPOx4f7uHtuZv8tTioR2P/g4ftM37xU3q9Phhy8v9a/3lg1U/BsW3iC/Hl6Zj4yof51bBqruF1/7xX/6Fx/ihqL+Y+7Tiz+TJ/ai3atOz6lOD3JHEqDyGwN+9jV1cP3aS2ts8ZBRrePbjw9UDHwII+FVx2vcJyNIL6JC68sLOFGSm36r4/Jx0PlgVCeHOM7nTz9xkzGTlonG+Nvbj8U+0YrLq6Lzt6E4PxXHp7ue8PRcsYZSrAFWBDA9QQRgg/CotwNws+nNfIcciS5DW+Gydm3HrDwI9UfCuHonbPDIQtzC0B/8xDzY/eR9ZftqbX+qqLWa5jZXRbaSRGUhlbCFhgj3VtE1t3h5l8ebDE47RranO1Dis3dy0CN/V7ZioA7nkHR3Png5Ue4+dWhwDw4LGziXA5sqrJMfEuwzj3KDj4Hzqg7BN80QY53zRhifHLgH99eoAKyxfmmbS7/aEe5x0xV8M1g1mldDxlS8WcNLp+p2N3Eu2Ca8i3qBgRybhux5BlJPwNWzWve6dHOAssaSKrqwDgMAy/VOD4itjFVrXUy3y5pyVrE+Y7POn0hOH+RfxXSjCXcPrH+1jwp+aGP5Grv4G1v03T7K4zkyWyb/ANYo2Sf/AKVqjfbjw/6VpUrgZktHWZfPaPVkHu2MT/dFcD6Oev8AMtbmzY+tbzCRB+ZIOoHudSf79WYLgqnO1hDquraZpCE7F+63JH4obvJ9oiRiP1gq4JZAoLEgKoJJPcAOpNVf2Swem3Wqa1IMC4uHiti3TbCmMn3YWNc/mNQc7tJ7WLjSLqOxtLeBYobeI5lR2DKR6qoAwwoAAz5g+VWlw3qpu7S1uTGYzPbxyFD12llBxnxHXofdVecf9p2kJgNBBqtxFnlgJHIiHv6zMCAM+C7vdU24j4vg020F1PlVIUJGilmdypYIvh3A9TgdKDf1LXYbZ7aOR9r3U/KhUAku20seg7gAOp7hkeddCvLP/adJPrFvqV0jNHbyNy7eMj7km1gqru7zkgk+PyAtTR+3qC6ngt0sbvfPNHGpJiwCzBcnr3DOT7qC0qVHuL+ObbSow9w53OcRQxjdLMfzV8uo6nAqO3naFqMcRuf9npRbqu5i13EJgneSYQpYYHXFBYdKjPBHH9vrETPAWV48CWGTAePPcenRlODgjy8K0OMu1qy0vdG0nPuR09HgwzKf7Rvqp8evsoJrUY7TLRZdJ1IOoYLZTOM+DIu9SPaCoqPa722W9pZ2k5iL3V3bJKlqr/ewfF5MdFyCB0ycd1cnT+0061pWuK9sIJLfTpjlHLoyvHIB3jII2n30Hz9G7/wl9+2L/DFXBXn3sa44h060ukZJri5luwYba2jaWWQCMAtgdAufE/bUk1Dt4mtXX0nQ7m3iY4VpZGRj7g0QUn2ZoLeqqu1ztVuNJuIbe2hiJeASNLMrOCCzLtQAju29T7RU34R41ttVhMts+dpAkjcbZIie4Mvt8CMg9evQ1Ee0HtI0iMbJo4NTmjJ2RKkcyo3jmUgqnd1xk+ygmPBevtqFja3bx8p5ossnXAIYqSueu04yPYRXbrQ0G7E1tbSiMRLLawuI1xiMMisFGAOgzjuHdW/QKUpQKUpQKUpQKUpQKUpQKUpQKoztgXGon22sP73q86p3trsCtzbTY9WSApn85GJx8nHyNZZvhej7NtrPH2lKux1v93D2XM3+WpxVb9imoBra4gz60c+/H5rqBn5ofsqyKtj+GGHMiYz236sGqy4UXPEGpHySb7Wi/wBKsqeZUVmYhVVSWY9AABkk/Cq57LkNzd6nf4wkspWPPjucyH5DZ86i3mFuP2x5J+mv8ysgiobxD2V2l2WdAbaU9S0QGwn86M9PlitJOIeXxBJCzty5LVIlUsdok2rIvTuyeo+IqwAantZT+px5iazrcbee+KuArjTvWcCWAnAmjzgE9wcHqp+z210+zvV3ZL3T8lkubK4MSn8WUIc48gwzn9EVcHEVqstrco+NjW8uc+Hqk5+BGfhVM9ktqz6lEwHSOGVn9gK7B9risJp03jT1cfJnPx7zfzX+QiEchUqw71II946ivT2n3gmiilU5WWNHXHkwB/nVBcfcOGxvJVxiKVjJCfDaTkr71Jx8vOpv2ScYqUFjKwDoSbYk43qepT9IEkjzB9lMU9NprKefT3+GuWny/wBrPpSsV1PAZpUf4s4tSwjHTm3MnS3gX60jE4HQdQufH4d9du2dmRCy7HKKWTO7Y2Ooz44PTNRtaaTFYtPiWLy1WWOSNxuSSNkcHxVgVYfImvNfZ5cNo2v+jSHCtPJayE9NwZhym9xYRn416arz19ITQTb3tvfJlRcRgMw8JosYOfMoU/8AgalVZnbDrrW+nPDFk3F/IttCo7yZOj4/u5HvYVIuFuH1sbK2tFAKwwKreTsesh+LFj8arXhfWP8AaHVLO4x/V9LsI3cEHBvZR63yIOD/AGXtq4RQecu3/hy3s7m0a3gjg58EhkWJQiEqwAO0dAfW64r0NZ/e4/1af4RVF/SV+/6d+on/AMaVeln97j/Vp/hFBQ2kLu4xk9l3c/ZbsKv/ABXn/h988YTH/wB3eD5QuP5V6AoPOVlrc+p8Qy3Udm2oeitKYLfmxwhIo25cTZfp0ZlfHm1WqeL9U/8ATkn/AN+1/wBKqnsivBY6/PBL6rS+lW/rdMSCQMo+JiwPeK9HCgorsw4E1Ox1VbiSzNvayCdZhzoWCowLIoCtlsOE8PCt36QfCtulvFfRwrHcNdqkroNvNVkc5cDoWBQde/vq5J7lU27nVd7hU3MF3MckKue89D0HlVZ/SH/BcX/MIf4ctBs9jnCVuumQTvDHNNdIzSPKiyHaGZEjG7OECqOnvrscWaFb2ek6qttbw26vYXLMIUWMMeUwycDrWeyT8Dad+oP8R63+0H8F6n/y66/hNQV79G6EejXz7Ru9KQbsDdt5YOM+WT3Va+p6ZHdRSQzRrLFIpDowyCP5HyI6iqp+ja/9Vvh4i7Q/OP8A6GrhoPNPDe/QOIhahyYmulgbP/Ehm2mIt7RuRveprrfSE4bt7VrGWCCOB5jcCXlKI1fbyypKjpn126188X2XpvFkMUYyUnszIR4CNFlkPwUfZXU+kv8AU0z9O7/dDQWtwd+D9P8A2C1/gpXYrj8Hfg/T/wBgtf4KV2KBSlKBSlKBSlKBSlKBSlKBSlKBXH4p4bj1CBoJPV65jcDJjcZww8+/BHjmuxSomNrVtNZ3HlQ/+zWpaRPzYonbbkCSFTNHIviGUdcHHcR/rUotu1+YDbJpkhk/MaRQT+iUJH21Z+KYrOMfT4l235lcvfLSJn13pWE/9Ka19yaH+j7JiOZuDBnXyw2Gf3YUedWDoujx2cMcES4SMePexPUsx8ST1Nb2KzV4rru58mabx0xGo9IVXxL2b3V1dXl2kiI/PQ26bsGRVRRncPqEFRgHy8O+tyx7Rbq1UR3+nXO9RjmxJ0f2kfVz7Qce6rHxTFV6NTuJafiuqsVyV3EePkqnXeMbzVUa2srGdI5PVkkcHLKe9d31UB8eualnAPBQ02FtxD3EuDKy9ygdyL7Bk9fGpVis4qYp33KL8jdPd0jUOTxHw1DqEJimXI70dejRt+Up/l3Gqc13swvLRi0aG5jByskH1x4jKfWB92ffV81jFRbHFk8fl5MHavePSVJ6f2jalaqI5IjLjoPSIJQ/xYbSfjmupDxdrN96sFqIQf8AiCFkA9u+YkfIGrYxTFRFJ9WluVjnvGON/wA+SH8JcBejObq5lN1et3yMSwj/AEd3Unw3H4AeMwFZpWkREeHHkyWyT1WKhHbHw56dpdwFXdLb4niAGTlM7wPPKF+nuqb0xUqIJ2M8LegaZEXXbNdHnS5GCAwHLU+WEAOPNjUy1K5MUUsixtM0cTssSfXkKqSEX2nGB762aYoPP3ajZ6hrcls8ejXkIgikUiQKSxZgfDu7qtfg/iWe6PKn0y6suXAp5k23Y7DClVx4+PwqVYrGKCgeNeFb7S9ZOq2tu91E9yZlMaNJgsCJI5FUEqCCwDYx1HiMVY3C3Gd/qEsedHeytRkzTXUjKxG04EcZRSTux1PTGanOKYoKc7W+yWa5n/pCwGZztM0KsEZmXG2SI9BuwBkZHcCOtaGldqOtwKIJ9ImuZVGFka3uY3bHTLbVKt7xirypQVzwnw9fX1zFqOrbYuRk2VjH0WFiMGWQZPrY7skn3YAqO9ql1fatALSLRb1OVeb+a20q4QSINo9u7NXPis4oKv7OdcvLS3sbCfRrxNh5bXHq8tVLk72HeAA3X3VMuO4WfTNRREZ3ewuFVEUszMY2AAA6k13sVjFB587OIdU0ItO+lXM9pdqvMjjGZk252uIxllPrHowGc+GKsK67T5plKWOjalJcMML6Tb+jQofN3LHoM93T3irBxTFBAOAeAH070m/um9K1O5EjyFOoQH1zHGfFmIGT3dAB0HWC9qS6hrYtBHot7B6OZi3MCndvCAYAxjGz7avrFYxQQngDX7lktrOfSru15FlGpnl28tmjVEwPfjIqbimKUClKUClKUClKUClKUClKUClKUClKUClKUClKUClKUClKUClKUClKUClKUHyzgAkkAAdSegFfMU6uMqysPNSGH2VGOPuYqWkywPdW8F2Hu7eMb2kj2MFbZ+OEcq232A+HT8uFtX0+Z7m7tZEiIgQXcZTkcsIWYO6EDBALAt3dPZQTCsKwPUEEeY61wpdahut9qyToZrV3TmRywiWPuYq4wQRkdDhuo6VwuAeJYobDTIXEq8yNIklMTiJpSWwnMxjcSMeRPTOelBO6VyrziOOJ5ExLK0KK0whjaXkqRkFseJAJ2jLY64rL8Rw7IHV+b6UM26wgyNMMbiVA8AOpJwB40HTZsdT3furINQnji/ivtK1LaX3W8T8yNt8UkUijcA69OmDnxUg+NS+3IWNCSAFjXJPQABf3UH718STBRlmCjzYgD7a5EPFsDGHrIsdywW3meNlimYjKhXP5QB25xu8M1wFvYr/UL62uLaWaKOKCKNZLeRo03LI0rsSMJuwoDeIUYNBN2lAxkgZ7skDNfInU9zKfcRUQ7UNOjGj3aiNMQ2o5Pqg8vaVA2k93QAV+S2NletFapb8uZLZLhLhbc27xOjoFKFkBbr1OOnTB76CcUri3nFcMU5tvuslyIRJyooZHJQkDIOMePn0rK8WW5gS4DsUkl5SLy35rTbinK5ZG4OGBBB7sHw60HZpUduuKYJRPAZLmCURyrIUgm32+I92dyqyhtpDL1OfDNfNrxXbQW1gzTzSLdKiW8jxySSTnb0L7V+sce857qCSUrkWPE0MvpGS8LWyhp0uEMLRoQWVznpsIVuo/JPlXzZ8VwyyLHl42kgMsXOQxCWIY3MpPlkEg4OCDig7NM1xLTi6CV4UBcekI7WztGyrcBBluWe8+r6wyBkdRmtOLjS3u1dImutjR3Ia4it5wsJjyG9cr6r9MgYJ7unUUEmBrNRmy4qtre0sHa4nljuQkcEsqSSSzt3AvtX6xxnqBmt+y4nhlNwDzIWtkDzJcRtCyRkMVk696HY3Ufkmg69Kj543txy9wuF5yb4M28zGZMqC6hVJwN6k5wQGBPfUgoFKUoFKUoFKUoFKUoFKUoFKUoFKUoFKUoFKUoFKUoFKUoFKUoORrU1wj27wRc6JWk9JjV0V2QrhdgbAZgxzgkdx65xUX1rhWTUJL2aOE2jS6W1uplCq08hlSVWdUJwo5YXJ6neemB1n2Kzigj9hrFxJFiTT54pFiPMBe3Ks+MYiw53gnxO0Y+VR1NIuV0vTbf0SUz291ZtKgMPqrDOsjkEvg5UHHXr7KsHFZxQRTT7aayn1BhbyTpeTrPCYzHkPyljaKTcw2YKDDdRgnuxXN0bhSbT206bb6RyLa6iuY4iCUM8on3RBsblVhtPiRggeFT3FYxQQDWdAuJYtZlWB+bqMUUUEAaPcqxxlQ8pLBVLEnoCSBjxyBKr6xN3YzQEPA09pLF6+3dGWQpk7SR456GutilBCbrS57u0srJrdoGiltDcSkoY0WAqxMJBy5YoAvQYB64xg7+iwSrqGoSvbypFci2Ech5WPuUbK2QHJGSRjp8qk+KxigjfaHZy3Fhc20ELyy3ERRdpjUKcg5YswwOnhmvmXUrhYFaPTJmu1gCJzGtQqMQudziTOzcoJwOu0dKk2Kzigi0dnMuppM0TvGulcl5hywrS8xZSQu7IBwR3d/T21HbiGW3tFMlrOsy6/JPBtWOZ1Es0sisIkcmX7mxVkBB9YnPTNWViubq2iid4JVleKa3ZzG6hWHrrtdWRgQwI9x6dCKCOcP6nHuvhsuzfXK854prZrRpECrCnJVzjYowOrE9SSa1LbSrhbPRITaTcyyu4GnAMPqrGjqxB3+tkuMY8j8ZfaaPiUTyyNNMsbIhKqixqxUsFVfElVyST3DGK6OKCDaxw9NdT6wgieNLzTIYIZmMezfHzycgNuCnmL4efx/ez097mJ4W0tLGV7SaOWci2wrPGU+4GMlnBJz129PM1MsUxQQ3he2kiS3jk0hYpreMLJcD0Yo21Nu6FlO9mfA6ELjccnwO1wjDLb29ysltMrm8u5VX7iTIss8kibcPjcAwyCRUpxWMUFe2ukXKafo8BtJebZ3ls8ygwnCxEliDvwc7unuPdW/qto/pOpyyWsjW0mkLFuLxRrIY+e7jcWygIkADEeflU0xWlrGlJdQyQOWCSKASh2spBDAg+YIB65HTxoINw/q6c2wkuxexuluLe2aayktoQ8oQHdJkhpG2KoPqjp0HWrFFchtCaTYLi4edI5EcJy44g7owZC+0dcMAcDAyO7wrsCgUpSgUpSgUpSgUpSgUpSgUpSgUpSgUpSgUpSgUpSgUpSgUpSgUpSgUpSgUpSgUpSgUpSgUpSgUpSgUpSgUpSgUpSgUpSgUpSgUpSgUpSgUpSgUpSg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PEQ8REg8QEBAQDRAWEBEQERAPFBAUGBQVFBQXFRUXHCYeFxkjGRQVHy8hIycpLC04Fh4xNTAqNSYrLCkBCQoKDgwOGg8PGjUkHyUsLywtLy0pNTUvNTUsNCkqLS8wLSw1LikpLDQsKi8sLCkpLCwsLCwpLi0wKSwpLywpLP/AABEIAIUBfAMBIgACEQEDEQH/xAAcAAEAAgMBAQEAAAAAAAAAAAAABgcBBAUIAgP/xABMEAACAQMCAwQGAwwHBQkAAAABAgMABBEFEgYTIQcxQVEUImFxgZEIMqEjMzVCUmJyc3Sxs8EVJGOCssLRFiVDdeEXJjRTVmSSlKL/xAAZAQEAAwEBAAAAAAAAAAAAAAAAAQIDBAX/xAAtEQEAAgIBAwEGBQUAAAAAAAAAAQIDEQQSITFRBRMyQWFxFCIzgfAjcpHB0f/aAAwDAQACEQMRAD8AvGlKUClKUClKUClKUClKUClKUClKUClKUClKUClKUClKUClKUClKUClKUClKUClKUClKUClKUClKUClKUClKUClKUClKUClKUClKUClKUDNK5PEVrcyRAWk6QS8wEvIgkBTByMYPjj5VVvEfGuqafO1vJcxMyqrBkhjwysMg9VGPEfCqWvFfLpwca2ftWY2ujNM1VnC2o6vqUTSpeQRRq5UF4UJZgATgBT0GRVl2UbrHGJGDyCNRI4GAzY9YgeGTU1t1d1M2GcU9MzEz9H75pmo9xLY38jIbK6hgVUO9JYw+9s9MHacDHSq80Ti/Vby69ESeJJAZN5eGPCbOjE4Xr16dPOom+p00xcaclZtFo7eVyZpmoRqvFkukWoF3Kl3eyO/KWNeWpXpgtgDCj3ZPdXK0ax1XU0FxJfmzik6xJEmCV8DtBBA8ssSadffRHGnp67TER6+v2+azM0zVYa3Hq2lLz1vPTbdfr8xASg82B9YD2huld7sx4glvraaSZ98gu3HcAFUqjBQB3AbqRfc6L8aa095ExMfRMaZrW1LUo7aN5pnWONBlmb7APMnuAFVvL2i3mozGDTYAg8ZZQGYLnG5s+rGPfk/uqbWiFMWC+Xcx4j5z4WjmmagUfBepON0utSI5/FiQ7R8iv7q5+p/0zpgMouEvoF6tmMMyjzZcB8e0E1HXMeYXjj1tOq3jf7/8WbmmarLQe1OS9u7GERLCrtIs4yHDnYSmwnqoyPt8amPFcF88af0fLbxSiTLm5VmVk2noMA4O7FTW0W8M82C+GdXd2ma85aj22avbTSW8otlmilKOvJ7mBx37sEe321bPDlrrXOie9uLA2+G5sUCPzOqnaAxGOjY8fCrMU0pWDVTdpPFOsaRuuRNZPaSXZjhTlsZEBDOgbOM+qhyQaC2qVUXCms8Q6nCtwjWFvC/3tpomDSD8pVGfV9pxnwq20zgZ78dcedB9UpSgUpSgUpSgUpUC7SO1RdHxGtrNNM65RmVo4AT5yfjEfkr8xQT3NKrnsY4wudUhvZrlwzLdKI1VVRY15YO1QOuM+ZJqxqBSlKBSlKBSlKBSlKBSlKBSlKBSlKBSlKBVF9r34Sb9mg/z1elUX2vfhJv2aD/PWOb4Xp+zP1v2lPOx4f7uHtuZv8tTioR2P/g4ftM37xU3q9Phhy8v9a/3lg1U/BsW3iC/Hl6Zj4yof51bBqruF1/7xX/6Fx/ihqL+Y+7Tiz+TJ/ai3atOz6lOD3JHEqDyGwN+9jV1cP3aS2ts8ZBRrePbjw9UDHwII+FVx2vcJyNIL6JC68sLOFGSm36r4/Jx0PlgVCeHOM7nTz9xkzGTlonG+Nvbj8U+0YrLq6Lzt6E4PxXHp7ue8PRcsYZSrAFWBDA9QQRgg/CotwNws+nNfIcciS5DW+Gydm3HrDwI9UfCuHonbPDIQtzC0B/8xDzY/eR9ZftqbX+qqLWa5jZXRbaSRGUhlbCFhgj3VtE1t3h5l8ebDE47RranO1Dis3dy0CN/V7ZioA7nkHR3Png5Ue4+dWhwDw4LGziXA5sqrJMfEuwzj3KDj4Hzqg7BN80QY53zRhifHLgH99eoAKyxfmmbS7/aEe5x0xV8M1g1mldDxlS8WcNLp+p2N3Eu2Ca8i3qBgRybhux5BlJPwNWzWve6dHOAssaSKrqwDgMAy/VOD4itjFVrXUy3y5pyVrE+Y7POn0hOH+RfxXSjCXcPrH+1jwp+aGP5Grv4G1v03T7K4zkyWyb/ANYo2Sf/AKVqjfbjw/6VpUrgZktHWZfPaPVkHu2MT/dFcD6Oev8AMtbmzY+tbzCRB+ZIOoHudSf79WYLgqnO1hDquraZpCE7F+63JH4obvJ9oiRiP1gq4JZAoLEgKoJJPcAOpNVf2Swem3Wqa1IMC4uHiti3TbCmMn3YWNc/mNQc7tJ7WLjSLqOxtLeBYobeI5lR2DKR6qoAwwoAAz5g+VWlw3qpu7S1uTGYzPbxyFD12llBxnxHXofdVecf9p2kJgNBBqtxFnlgJHIiHv6zMCAM+C7vdU24j4vg020F1PlVIUJGilmdypYIvh3A9TgdKDf1LXYbZ7aOR9r3U/KhUAku20seg7gAOp7hkeddCvLP/adJPrFvqV0jNHbyNy7eMj7km1gqru7zkgk+PyAtTR+3qC6ngt0sbvfPNHGpJiwCzBcnr3DOT7qC0qVHuL+ObbSow9w53OcRQxjdLMfzV8uo6nAqO3naFqMcRuf9npRbqu5i13EJgneSYQpYYHXFBYdKjPBHH9vrETPAWV48CWGTAePPcenRlODgjy8K0OMu1qy0vdG0nPuR09HgwzKf7Rvqp8evsoJrUY7TLRZdJ1IOoYLZTOM+DIu9SPaCoqPa722W9pZ2k5iL3V3bJKlqr/ewfF5MdFyCB0ycd1cnT+0061pWuK9sIJLfTpjlHLoyvHIB3jII2n30Hz9G7/wl9+2L/DFXBXn3sa44h060ukZJri5luwYba2jaWWQCMAtgdAufE/bUk1Dt4mtXX0nQ7m3iY4VpZGRj7g0QUn2ZoLeqqu1ztVuNJuIbe2hiJeASNLMrOCCzLtQAju29T7RU34R41ttVhMts+dpAkjcbZIie4Mvt8CMg9evQ1Ee0HtI0iMbJo4NTmjJ2RKkcyo3jmUgqnd1xk+ygmPBevtqFja3bx8p5ossnXAIYqSueu04yPYRXbrQ0G7E1tbSiMRLLawuI1xiMMisFGAOgzjuHdW/QKUpQKUpQKUpQKUpQKUpQKUpQKoztgXGon22sP73q86p3trsCtzbTY9WSApn85GJx8nHyNZZvhej7NtrPH2lKux1v93D2XM3+WpxVb9imoBra4gz60c+/H5rqBn5ofsqyKtj+GGHMiYz236sGqy4UXPEGpHySb7Wi/wBKsqeZUVmYhVVSWY9AABkk/Cq57LkNzd6nf4wkspWPPjucyH5DZ86i3mFuP2x5J+mv8ysgiobxD2V2l2WdAbaU9S0QGwn86M9PlitJOIeXxBJCzty5LVIlUsdok2rIvTuyeo+IqwAantZT+px5iazrcbee+KuArjTvWcCWAnAmjzgE9wcHqp+z210+zvV3ZL3T8lkubK4MSn8WUIc48gwzn9EVcHEVqstrco+NjW8uc+Hqk5+BGfhVM9ktqz6lEwHSOGVn9gK7B9risJp03jT1cfJnPx7zfzX+QiEchUqw71II946ivT2n3gmiilU5WWNHXHkwB/nVBcfcOGxvJVxiKVjJCfDaTkr71Jx8vOpv2ScYqUFjKwDoSbYk43qepT9IEkjzB9lMU9NprKefT3+GuWny/wBrPpSsV1PAZpUf4s4tSwjHTm3MnS3gX60jE4HQdQufH4d9du2dmRCy7HKKWTO7Y2Ooz44PTNRtaaTFYtPiWLy1WWOSNxuSSNkcHxVgVYfImvNfZ5cNo2v+jSHCtPJayE9NwZhym9xYRn416arz19ITQTb3tvfJlRcRgMw8JosYOfMoU/8AgalVZnbDrrW+nPDFk3F/IttCo7yZOj4/u5HvYVIuFuH1sbK2tFAKwwKreTsesh+LFj8arXhfWP8AaHVLO4x/V9LsI3cEHBvZR63yIOD/AGXtq4RQecu3/hy3s7m0a3gjg58EhkWJQiEqwAO0dAfW64r0NZ/e4/1af4RVF/SV+/6d+on/AMaVeln97j/Vp/hFBQ2kLu4xk9l3c/ZbsKv/ABXn/h988YTH/wB3eD5QuP5V6AoPOVlrc+p8Qy3Udm2oeitKYLfmxwhIo25cTZfp0ZlfHm1WqeL9U/8ATkn/AN+1/wBKqnsivBY6/PBL6rS+lW/rdMSCQMo+JiwPeK9HCgorsw4E1Ox1VbiSzNvayCdZhzoWCowLIoCtlsOE8PCt36QfCtulvFfRwrHcNdqkroNvNVkc5cDoWBQde/vq5J7lU27nVd7hU3MF3MckKue89D0HlVZ/SH/BcX/MIf4ctBs9jnCVuumQTvDHNNdIzSPKiyHaGZEjG7OECqOnvrscWaFb2ek6qttbw26vYXLMIUWMMeUwycDrWeyT8Dad+oP8R63+0H8F6n/y66/hNQV79G6EejXz7Ru9KQbsDdt5YOM+WT3Va+p6ZHdRSQzRrLFIpDowyCP5HyI6iqp+ja/9Vvh4i7Q/OP8A6GrhoPNPDe/QOIhahyYmulgbP/Ehm2mIt7RuRveprrfSE4bt7VrGWCCOB5jcCXlKI1fbyypKjpn126188X2XpvFkMUYyUnszIR4CNFlkPwUfZXU+kv8AU0z9O7/dDQWtwd+D9P8A2C1/gpXYrj8Hfg/T/wBgtf4KV2KBSlKBSlKBSlKBSlKBSlKBSlKBXH4p4bj1CBoJPV65jcDJjcZww8+/BHjmuxSomNrVtNZ3HlQ/+zWpaRPzYonbbkCSFTNHIviGUdcHHcR/rUotu1+YDbJpkhk/MaRQT+iUJH21Z+KYrOMfT4l235lcvfLSJn13pWE/9Ka19yaH+j7JiOZuDBnXyw2Gf3YUedWDoujx2cMcES4SMePexPUsx8ST1Nb2KzV4rru58mabx0xGo9IVXxL2b3V1dXl2kiI/PQ26bsGRVRRncPqEFRgHy8O+tyx7Rbq1UR3+nXO9RjmxJ0f2kfVz7Qce6rHxTFV6NTuJafiuqsVyV3EePkqnXeMbzVUa2srGdI5PVkkcHLKe9d31UB8eualnAPBQ02FtxD3EuDKy9ygdyL7Bk9fGpVis4qYp33KL8jdPd0jUOTxHw1DqEJimXI70dejRt+Up/l3Gqc13swvLRi0aG5jByskH1x4jKfWB92ffV81jFRbHFk8fl5MHavePSVJ6f2jalaqI5IjLjoPSIJQ/xYbSfjmupDxdrN96sFqIQf8AiCFkA9u+YkfIGrYxTFRFJ9WluVjnvGON/wA+SH8JcBejObq5lN1et3yMSwj/AEd3Unw3H4AeMwFZpWkREeHHkyWyT1WKhHbHw56dpdwFXdLb4niAGTlM7wPPKF+nuqb0xUqIJ2M8LegaZEXXbNdHnS5GCAwHLU+WEAOPNjUy1K5MUUsixtM0cTssSfXkKqSEX2nGB762aYoPP3ajZ6hrcls8ejXkIgikUiQKSxZgfDu7qtfg/iWe6PKn0y6suXAp5k23Y7DClVx4+PwqVYrGKCgeNeFb7S9ZOq2tu91E9yZlMaNJgsCJI5FUEqCCwDYx1HiMVY3C3Gd/qEsedHeytRkzTXUjKxG04EcZRSTux1PTGanOKYoKc7W+yWa5n/pCwGZztM0KsEZmXG2SI9BuwBkZHcCOtaGldqOtwKIJ9ImuZVGFka3uY3bHTLbVKt7xirypQVzwnw9fX1zFqOrbYuRk2VjH0WFiMGWQZPrY7skn3YAqO9ql1fatALSLRb1OVeb+a20q4QSINo9u7NXPis4oKv7OdcvLS3sbCfRrxNh5bXHq8tVLk72HeAA3X3VMuO4WfTNRREZ3ewuFVEUszMY2AAA6k13sVjFB587OIdU0ItO+lXM9pdqvMjjGZk252uIxllPrHowGc+GKsK67T5plKWOjalJcMML6Tb+jQofN3LHoM93T3irBxTFBAOAeAH070m/um9K1O5EjyFOoQH1zHGfFmIGT3dAB0HWC9qS6hrYtBHot7B6OZi3MCndvCAYAxjGz7avrFYxQQngDX7lktrOfSru15FlGpnl28tmjVEwPfjIqbimKUClKUClKUClKUClKUClKUClKUClKUClKUClKUClKUClKUClKUClKUClKUHyzgAkkAAdSegFfMU6uMqysPNSGH2VGOPuYqWkywPdW8F2Hu7eMb2kj2MFbZ+OEcq232A+HT8uFtX0+Z7m7tZEiIgQXcZTkcsIWYO6EDBALAt3dPZQTCsKwPUEEeY61wpdahut9qyToZrV3TmRywiWPuYq4wQRkdDhuo6VwuAeJYobDTIXEq8yNIklMTiJpSWwnMxjcSMeRPTOelBO6VyrziOOJ5ExLK0KK0whjaXkqRkFseJAJ2jLY64rL8Rw7IHV+b6UM26wgyNMMbiVA8AOpJwB40HTZsdT3furINQnji/ivtK1LaX3W8T8yNt8UkUijcA69OmDnxUg+NS+3IWNCSAFjXJPQABf3UH718STBRlmCjzYgD7a5EPFsDGHrIsdywW3meNlimYjKhXP5QB25xu8M1wFvYr/UL62uLaWaKOKCKNZLeRo03LI0rsSMJuwoDeIUYNBN2lAxkgZ7skDNfInU9zKfcRUQ7UNOjGj3aiNMQ2o5Pqg8vaVA2k93QAV+S2NletFapb8uZLZLhLhbc27xOjoFKFkBbr1OOnTB76CcUri3nFcMU5tvuslyIRJyooZHJQkDIOMePn0rK8WW5gS4DsUkl5SLy35rTbinK5ZG4OGBBB7sHw60HZpUduuKYJRPAZLmCURyrIUgm32+I92dyqyhtpDL1OfDNfNrxXbQW1gzTzSLdKiW8jxySSTnb0L7V+sce857qCSUrkWPE0MvpGS8LWyhp0uEMLRoQWVznpsIVuo/JPlXzZ8VwyyLHl42kgMsXOQxCWIY3MpPlkEg4OCDig7NM1xLTi6CV4UBcekI7WztGyrcBBluWe8+r6wyBkdRmtOLjS3u1dImutjR3Ia4it5wsJjyG9cr6r9MgYJ7unUUEmBrNRmy4qtre0sHa4nljuQkcEsqSSSzt3AvtX6xxnqBmt+y4nhlNwDzIWtkDzJcRtCyRkMVk696HY3Ufkmg69Kj543txy9wuF5yb4M28zGZMqC6hVJwN6k5wQGBPfUgoFKUoFKUoFKUoFKUoFKUoFKUoFKUoFKUoFKUoFKUoFKUoFKUoORrU1wj27wRc6JWk9JjV0V2QrhdgbAZgxzgkdx65xUX1rhWTUJL2aOE2jS6W1uplCq08hlSVWdUJwo5YXJ6neemB1n2Kzigj9hrFxJFiTT54pFiPMBe3Ks+MYiw53gnxO0Y+VR1NIuV0vTbf0SUz291ZtKgMPqrDOsjkEvg5UHHXr7KsHFZxQRTT7aayn1BhbyTpeTrPCYzHkPyljaKTcw2YKDDdRgnuxXN0bhSbT206bb6RyLa6iuY4iCUM8on3RBsblVhtPiRggeFT3FYxQQDWdAuJYtZlWB+bqMUUUEAaPcqxxlQ8pLBVLEnoCSBjxyBKr6xN3YzQEPA09pLF6+3dGWQpk7SR456GutilBCbrS57u0srJrdoGiltDcSkoY0WAqxMJBy5YoAvQYB64xg7+iwSrqGoSvbypFci2Ech5WPuUbK2QHJGSRjp8qk+KxigjfaHZy3Fhc20ELyy3ERRdpjUKcg5YswwOnhmvmXUrhYFaPTJmu1gCJzGtQqMQudziTOzcoJwOu0dKk2Kzigi0dnMuppM0TvGulcl5hywrS8xZSQu7IBwR3d/T21HbiGW3tFMlrOsy6/JPBtWOZ1Es0sisIkcmX7mxVkBB9YnPTNWViubq2iid4JVleKa3ZzG6hWHrrtdWRgQwI9x6dCKCOcP6nHuvhsuzfXK854prZrRpECrCnJVzjYowOrE9SSa1LbSrhbPRITaTcyyu4GnAMPqrGjqxB3+tkuMY8j8ZfaaPiUTyyNNMsbIhKqixqxUsFVfElVyST3DGK6OKCDaxw9NdT6wgieNLzTIYIZmMezfHzycgNuCnmL4efx/ez097mJ4W0tLGV7SaOWci2wrPGU+4GMlnBJz129PM1MsUxQQ3he2kiS3jk0hYpreMLJcD0Yo21Nu6FlO9mfA6ELjccnwO1wjDLb29ysltMrm8u5VX7iTIss8kibcPjcAwyCRUpxWMUFe2ukXKafo8BtJebZ3ls8ygwnCxEliDvwc7unuPdW/qto/pOpyyWsjW0mkLFuLxRrIY+e7jcWygIkADEeflU0xWlrGlJdQyQOWCSKASh2spBDAg+YIB65HTxoINw/q6c2wkuxexuluLe2aayktoQ8oQHdJkhpG2KoPqjp0HWrFFchtCaTYLi4edI5EcJy44g7owZC+0dcMAcDAyO7wrsCgUpSgUpSgUpSgUpSgUpSgUpSgUpSgUpSgUpSgUpSgUpSgUpSgUpSgUpSgUpSgUpSgUpSgUpSgUpSgUpSgUpSgUpSgUpSgUpSgUpSgUpSgUpSgUpSg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5303"/>
          <a:stretch/>
        </p:blipFill>
        <p:spPr bwMode="auto">
          <a:xfrm>
            <a:off x="6576953" y="312738"/>
            <a:ext cx="254164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7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Results – Start to Finish</a:t>
            </a:r>
          </a:p>
        </p:txBody>
      </p:sp>
    </p:spTree>
    <p:extLst>
      <p:ext uri="{BB962C8B-B14F-4D97-AF65-F5344CB8AC3E}">
        <p14:creationId xmlns:p14="http://schemas.microsoft.com/office/powerpoint/2010/main" val="12229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Results – Time, Grasp Success Rate and SUS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014524"/>
              </p:ext>
            </p:extLst>
          </p:nvPr>
        </p:nvGraphicFramePr>
        <p:xfrm>
          <a:off x="1219200" y="990600"/>
          <a:ext cx="7620000" cy="502920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849440"/>
                <a:gridCol w="2264248"/>
                <a:gridCol w="2210912"/>
                <a:gridCol w="1295400"/>
              </a:tblGrid>
              <a:tr h="727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Subject ID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Average Time (seconds)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Success %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Gill Sans MT "/>
                        </a:rPr>
                        <a:t>SUS</a:t>
                      </a:r>
                      <a:endParaRPr lang="en-US" sz="1200" b="1" dirty="0">
                        <a:effectLst/>
                        <a:latin typeface="+mn-lt"/>
                        <a:ea typeface="Calibri"/>
                        <a:cs typeface="Gill Sans MT 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18.6 ± 11.8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100% (10 trials)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Gill Sans MT "/>
                        </a:rPr>
                        <a:t>67.5%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Gill Sans MT 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EB (Day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9.1 ± 1.7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100% (10 trials)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Gill Sans MT "/>
                        </a:rPr>
                        <a:t>97.5%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Gill Sans MT 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EB (Day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5.6 ± 2.1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100% (10 trials)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5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EB (Day 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7.4 ± 2.5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100% (15 trials)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5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RT-2 (Day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13.8 ± 14.1</a:t>
                      </a: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60% (10 trials)</a:t>
                      </a: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87.5%</a:t>
                      </a:r>
                      <a:endParaRPr lang="en-US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RT-2 (Day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11.8 ± 5.6</a:t>
                      </a: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100% (10 trials)</a:t>
                      </a: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54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RT-2 (Day 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5.1 ± 2.3</a:t>
                      </a:r>
                    </a:p>
                  </a:txBody>
                  <a:tcPr horzOverflow="overflow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100% (14 trials)</a:t>
                      </a: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RT-2 (Day 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10.6 ± 5.8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  <a:cs typeface="Gill Sans MT "/>
                        </a:rPr>
                        <a:t>100% (10 trials)</a:t>
                      </a:r>
                    </a:p>
                  </a:txBody>
                  <a:tcPr horzOverflow="overflow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6096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EB days 1-3 trend statistically significant (p &lt; .05)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RT-2 days 1-3 trend statistically significant (p &lt; 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-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Mobility</a:t>
            </a:r>
          </a:p>
          <a:p>
            <a:pPr lvl="1"/>
            <a:r>
              <a:rPr lang="en-US" sz="1600" dirty="0" smtClean="0"/>
              <a:t>Audio feedback system improved efficiency and efficacy of subject travel</a:t>
            </a:r>
          </a:p>
          <a:p>
            <a:pPr lvl="1"/>
            <a:r>
              <a:rPr lang="en-US" sz="1600" dirty="0"/>
              <a:t>All subjects adapted quickly to the verbal commands </a:t>
            </a:r>
          </a:p>
          <a:p>
            <a:pPr lvl="1"/>
            <a:r>
              <a:rPr lang="en-US" sz="1600" dirty="0" smtClean="0"/>
              <a:t>Subjects </a:t>
            </a:r>
            <a:r>
              <a:rPr lang="en-US" sz="1600" dirty="0"/>
              <a:t>were enthusiastic </a:t>
            </a:r>
            <a:r>
              <a:rPr lang="en-US" sz="1600" dirty="0" smtClean="0"/>
              <a:t>about potential </a:t>
            </a:r>
            <a:r>
              <a:rPr lang="en-US" sz="1600" dirty="0"/>
              <a:t>commercial availability of a</a:t>
            </a:r>
            <a:r>
              <a:rPr lang="en-US" sz="1600" dirty="0" smtClean="0"/>
              <a:t> wearable visual aid using an audio feedback mechanism</a:t>
            </a:r>
          </a:p>
          <a:p>
            <a:r>
              <a:rPr lang="en-US" sz="2000" dirty="0" smtClean="0"/>
              <a:t>Object Localization and Tracking</a:t>
            </a:r>
          </a:p>
          <a:p>
            <a:pPr lvl="1"/>
            <a:r>
              <a:rPr lang="en-US" sz="1600" dirty="0"/>
              <a:t>Subjects were able to successfully reach and grasp for objects with the closed loop Object Localization and Tracking System (OLTS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dirty="0"/>
              <a:t>A general trend of improved </a:t>
            </a:r>
            <a:r>
              <a:rPr lang="en-US" sz="1600" dirty="0" smtClean="0"/>
              <a:t>times </a:t>
            </a:r>
            <a:r>
              <a:rPr lang="en-US" sz="1600" smtClean="0"/>
              <a:t>shows that </a:t>
            </a:r>
            <a:r>
              <a:rPr lang="en-US" sz="1600" dirty="0"/>
              <a:t>subjects can become adept at using the </a:t>
            </a:r>
            <a:r>
              <a:rPr lang="en-US" sz="1600" dirty="0" smtClean="0"/>
              <a:t>system</a:t>
            </a:r>
          </a:p>
          <a:p>
            <a:pPr marL="82296" indent="0">
              <a:buNone/>
            </a:pPr>
            <a:endParaRPr lang="en-US" sz="2000" b="1" i="1" dirty="0" smtClean="0"/>
          </a:p>
          <a:p>
            <a:pPr marL="82296" indent="0">
              <a:buNone/>
            </a:pPr>
            <a:r>
              <a:rPr lang="en-US" sz="2000" b="1" i="1" dirty="0" smtClean="0"/>
              <a:t>audio </a:t>
            </a:r>
            <a:r>
              <a:rPr lang="en-US" sz="2000" b="1" i="1" dirty="0"/>
              <a:t>feedback </a:t>
            </a:r>
            <a:r>
              <a:rPr lang="en-US" sz="2000" b="1" i="1" dirty="0" smtClean="0"/>
              <a:t>is a viable mechanism for computer vision </a:t>
            </a:r>
            <a:r>
              <a:rPr lang="en-US" sz="2000" b="1" i="1" dirty="0"/>
              <a:t>based blind assistance</a:t>
            </a:r>
          </a:p>
          <a:p>
            <a:pPr algn="just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2973" y="1447802"/>
            <a:ext cx="7515227" cy="3657599"/>
          </a:xfrm>
        </p:spPr>
        <p:txBody>
          <a:bodyPr>
            <a:normAutofit/>
          </a:bodyPr>
          <a:lstStyle/>
          <a:p>
            <a:r>
              <a:rPr lang="en-US" sz="2700" dirty="0" smtClean="0"/>
              <a:t>Greg </a:t>
            </a:r>
            <a:r>
              <a:rPr lang="en-US" sz="2700" dirty="0"/>
              <a:t>Goodrich, Ph.D</a:t>
            </a:r>
            <a:r>
              <a:rPr lang="en-US" sz="2700" dirty="0" smtClean="0"/>
              <a:t>.</a:t>
            </a:r>
          </a:p>
          <a:p>
            <a:r>
              <a:rPr lang="en-US" sz="2700" dirty="0" err="1">
                <a:latin typeface="Gill Sans MT" pitchFamily="34" charset="0"/>
                <a:cs typeface="Arial" charset="0"/>
              </a:rPr>
              <a:t>Vivek</a:t>
            </a:r>
            <a:r>
              <a:rPr lang="en-US" sz="2700" dirty="0">
                <a:latin typeface="Gill Sans MT" pitchFamily="34" charset="0"/>
                <a:cs typeface="Arial" charset="0"/>
              </a:rPr>
              <a:t> </a:t>
            </a:r>
            <a:r>
              <a:rPr lang="en-US" sz="2700" dirty="0" err="1">
                <a:latin typeface="Gill Sans MT" pitchFamily="34" charset="0"/>
                <a:cs typeface="Arial" charset="0"/>
              </a:rPr>
              <a:t>Pradeep</a:t>
            </a:r>
            <a:r>
              <a:rPr lang="en-US" sz="2700" dirty="0">
                <a:latin typeface="Gill Sans MT" pitchFamily="34" charset="0"/>
                <a:cs typeface="Arial" charset="0"/>
              </a:rPr>
              <a:t>, </a:t>
            </a:r>
            <a:r>
              <a:rPr lang="en-US" sz="2700" dirty="0" err="1" smtClean="0">
                <a:latin typeface="Gill Sans MT" pitchFamily="34" charset="0"/>
                <a:cs typeface="Arial" charset="0"/>
              </a:rPr>
              <a:t>Ph.D</a:t>
            </a:r>
            <a:endParaRPr lang="en-US" sz="2700" dirty="0" smtClean="0"/>
          </a:p>
          <a:p>
            <a:r>
              <a:rPr lang="en-US" sz="2700" dirty="0" smtClean="0"/>
              <a:t>Paige </a:t>
            </a:r>
            <a:r>
              <a:rPr lang="en-US" sz="2700" dirty="0" err="1" smtClean="0"/>
              <a:t>Sorrentino</a:t>
            </a:r>
            <a:endParaRPr lang="en-US" sz="2700" dirty="0" smtClean="0"/>
          </a:p>
          <a:p>
            <a:r>
              <a:rPr lang="en-US" sz="2700" dirty="0" err="1" smtClean="0"/>
              <a:t>Kaveri</a:t>
            </a:r>
            <a:r>
              <a:rPr lang="en-US" sz="2700" dirty="0" smtClean="0"/>
              <a:t> </a:t>
            </a:r>
            <a:r>
              <a:rPr lang="en-US" sz="2700" dirty="0" err="1"/>
              <a:t>Thakoor</a:t>
            </a:r>
            <a:endParaRPr lang="en-US" sz="2700" dirty="0"/>
          </a:p>
          <a:p>
            <a:r>
              <a:rPr lang="en-US" sz="2700" dirty="0" smtClean="0"/>
              <a:t>Matthew Lee</a:t>
            </a:r>
          </a:p>
          <a:p>
            <a:r>
              <a:rPr lang="en-US" sz="2700" dirty="0">
                <a:latin typeface="Gill Sans MT" pitchFamily="34" charset="0"/>
                <a:cs typeface="Arial" charset="0"/>
              </a:rPr>
              <a:t>TATRC – Grant </a:t>
            </a:r>
            <a:r>
              <a:rPr lang="en-US" sz="2700" dirty="0"/>
              <a:t># </a:t>
            </a:r>
            <a:r>
              <a:rPr lang="en-US" sz="2700" dirty="0">
                <a:latin typeface="Gill Sans MT" pitchFamily="34" charset="0"/>
              </a:rPr>
              <a:t>W81XWH-10-2-0076</a:t>
            </a:r>
            <a:r>
              <a:rPr lang="en-US" sz="2700" b="1" dirty="0"/>
              <a:t> </a:t>
            </a:r>
            <a:endParaRPr lang="en-US" sz="27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228600"/>
            <a:ext cx="7543800" cy="9144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52500" y="54864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 err="1" smtClean="0">
                <a:latin typeface="+mj-lt"/>
                <a:cs typeface="Arial" charset="0"/>
              </a:rPr>
              <a:t>Nutheti</a:t>
            </a:r>
            <a:r>
              <a:rPr lang="en-US" dirty="0" smtClean="0">
                <a:latin typeface="+mj-lt"/>
                <a:cs typeface="Arial" charset="0"/>
              </a:rPr>
              <a:t> </a:t>
            </a:r>
            <a:r>
              <a:rPr lang="en-US" dirty="0">
                <a:latin typeface="+mj-lt"/>
                <a:cs typeface="Arial" charset="0"/>
              </a:rPr>
              <a:t>et al (2006) </a:t>
            </a:r>
            <a:r>
              <a:rPr lang="en-US" b="1" dirty="0">
                <a:latin typeface="+mj-lt"/>
              </a:rPr>
              <a:t>Impact of Visual Impairment and Eye Disease in India </a:t>
            </a:r>
            <a:r>
              <a:rPr lang="en-US" i="1" dirty="0">
                <a:latin typeface="+mj-lt"/>
              </a:rPr>
              <a:t>IOVS, </a:t>
            </a:r>
            <a:r>
              <a:rPr lang="en-US" dirty="0">
                <a:latin typeface="+mj-lt"/>
              </a:rPr>
              <a:t>November 2006, Vol. 47, No. </a:t>
            </a:r>
            <a:r>
              <a:rPr lang="en-US" dirty="0" smtClean="0">
                <a:latin typeface="+mj-lt"/>
              </a:rPr>
              <a:t>11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dirty="0" err="1">
                <a:latin typeface="+mj-lt"/>
              </a:rPr>
              <a:t>Pradeep</a:t>
            </a:r>
            <a:r>
              <a:rPr lang="en-GB" dirty="0">
                <a:latin typeface="+mj-lt"/>
              </a:rPr>
              <a:t> V, </a:t>
            </a:r>
            <a:r>
              <a:rPr lang="en-GB" dirty="0" err="1">
                <a:latin typeface="+mj-lt"/>
              </a:rPr>
              <a:t>Medioni</a:t>
            </a:r>
            <a:r>
              <a:rPr lang="en-GB" dirty="0">
                <a:latin typeface="+mj-lt"/>
              </a:rPr>
              <a:t> G, </a:t>
            </a:r>
            <a:r>
              <a:rPr lang="en-GB" dirty="0" err="1">
                <a:latin typeface="+mj-lt"/>
              </a:rPr>
              <a:t>Weiland</a:t>
            </a:r>
            <a:r>
              <a:rPr lang="en-GB" dirty="0">
                <a:latin typeface="+mj-lt"/>
              </a:rPr>
              <a:t> J. </a:t>
            </a:r>
            <a:r>
              <a:rPr lang="en-GB" dirty="0" smtClean="0">
                <a:latin typeface="+mj-lt"/>
              </a:rPr>
              <a:t>(2010) </a:t>
            </a:r>
            <a:r>
              <a:rPr lang="en-GB" b="1" dirty="0" smtClean="0">
                <a:latin typeface="+mj-lt"/>
              </a:rPr>
              <a:t>Robot </a:t>
            </a:r>
            <a:r>
              <a:rPr lang="en-GB" b="1" dirty="0">
                <a:latin typeface="+mj-lt"/>
              </a:rPr>
              <a:t>vision for the visually impaired</a:t>
            </a:r>
            <a:r>
              <a:rPr lang="en-GB" dirty="0">
                <a:latin typeface="+mj-lt"/>
              </a:rPr>
              <a:t>. </a:t>
            </a:r>
            <a:r>
              <a:rPr lang="en-GB" i="1" dirty="0">
                <a:latin typeface="+mj-lt"/>
              </a:rPr>
              <a:t>CVAVI10:</a:t>
            </a:r>
            <a:r>
              <a:rPr lang="en-GB" dirty="0">
                <a:latin typeface="+mj-lt"/>
              </a:rPr>
              <a:t>(15-22)</a:t>
            </a:r>
            <a:endParaRPr lang="en-US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dirty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dirty="0" smtClean="0"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dirty="0" smtClean="0">
              <a:latin typeface="+mj-lt"/>
              <a:cs typeface="Arial" charset="0"/>
            </a:endParaRPr>
          </a:p>
          <a:p>
            <a:endParaRPr lang="en-US" dirty="0">
              <a:latin typeface="Agency FB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464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u="sng" dirty="0" smtClean="0">
                <a:latin typeface="Gill Sans MT" pitchFamily="34" charset="0"/>
                <a:cs typeface="Arial" charset="0"/>
              </a:rPr>
              <a:t>References</a:t>
            </a:r>
            <a:endParaRPr lang="en-US" sz="2400" u="sng" dirty="0">
              <a:latin typeface="Gill Sans MT" pitchFamily="34" charset="0"/>
              <a:cs typeface="Arial" charset="0"/>
            </a:endParaRPr>
          </a:p>
        </p:txBody>
      </p:sp>
      <p:pic>
        <p:nvPicPr>
          <p:cNvPr id="6" name="Picture 134" descr="C:\Users\Alice\Downloads\RPB_Logo_SupportedBy_Final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040" y="2895600"/>
            <a:ext cx="1423409" cy="8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5303"/>
          <a:stretch/>
        </p:blipFill>
        <p:spPr bwMode="auto">
          <a:xfrm>
            <a:off x="5895784" y="1295400"/>
            <a:ext cx="254164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1428368" cy="8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565" y="1219200"/>
            <a:ext cx="7498080" cy="48006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/>
              <a:t>The system usability score acts as a means to quantify how useable a system 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/>
              <a:t>Ten questions are given to the user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/>
              <a:t>Each question is rated by the user on a scale from 1 to 5, in which 1 corresponds to strongly disagreeing with the question, and 5 corresponds to strongly agreeing with the </a:t>
            </a:r>
            <a:r>
              <a:rPr lang="en-US" sz="1800" dirty="0" smtClean="0"/>
              <a:t>question</a:t>
            </a:r>
            <a:endParaRPr 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12004"/>
          <a:stretch/>
        </p:blipFill>
        <p:spPr bwMode="auto">
          <a:xfrm>
            <a:off x="1752600" y="3276600"/>
            <a:ext cx="637170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1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0"/>
          <a:stretch/>
        </p:blipFill>
        <p:spPr bwMode="auto">
          <a:xfrm>
            <a:off x="1219200" y="1447800"/>
            <a:ext cx="6696075" cy="355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867400"/>
            <a:ext cx="7772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5438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  <a:cs typeface="Arial" charset="0"/>
              </a:rPr>
              <a:t>Background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3914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latin typeface="Gill Sans MT" pitchFamily="34" charset="0"/>
                <a:cs typeface="Arial" charset="0"/>
              </a:rPr>
              <a:t>WHO reports 285 million people are visually impaired worldwide, 39 million of which are blind (2012 statistics)</a:t>
            </a:r>
          </a:p>
          <a:p>
            <a:pPr marL="82296" indent="0" eaLnBrk="1" hangingPunct="1">
              <a:buNone/>
            </a:pPr>
            <a:endParaRPr lang="en-US" sz="2000" dirty="0">
              <a:latin typeface="Gill Sans MT" pitchFamily="34" charset="0"/>
              <a:cs typeface="Arial" charset="0"/>
            </a:endParaRPr>
          </a:p>
          <a:p>
            <a:r>
              <a:rPr lang="en-US" sz="2000" dirty="0">
                <a:latin typeface="Gill Sans MT" pitchFamily="34" charset="0"/>
                <a:cs typeface="Arial" charset="0"/>
              </a:rPr>
              <a:t>Visual impairment affects mobility, which in turn affects quality of life</a:t>
            </a:r>
            <a:r>
              <a:rPr lang="en-US" sz="2000" baseline="30000" dirty="0">
                <a:latin typeface="Gill Sans MT" pitchFamily="34" charset="0"/>
                <a:cs typeface="Arial" charset="0"/>
              </a:rPr>
              <a:t>1 </a:t>
            </a:r>
            <a:r>
              <a:rPr lang="en-US" sz="2000" dirty="0">
                <a:latin typeface="Gill Sans MT" pitchFamily="34" charset="0"/>
                <a:cs typeface="Arial" charset="0"/>
              </a:rPr>
              <a:t> (</a:t>
            </a:r>
            <a:r>
              <a:rPr lang="en-US" sz="2000" dirty="0">
                <a:cs typeface="Arial" charset="0"/>
              </a:rPr>
              <a:t>n = 3702, </a:t>
            </a:r>
            <a:r>
              <a:rPr lang="el-GR" sz="2000" dirty="0">
                <a:cs typeface="Times New Roman"/>
              </a:rPr>
              <a:t>α</a:t>
            </a:r>
            <a:r>
              <a:rPr lang="en-US" sz="2000" dirty="0">
                <a:cs typeface="Times New Roman"/>
              </a:rPr>
              <a:t> = 0.94; item-total correlation &gt; 0.2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endParaRPr lang="en-US" sz="2000" baseline="30000" dirty="0">
              <a:latin typeface="Gill Sans MT" pitchFamily="34" charset="0"/>
              <a:cs typeface="Arial" charset="0"/>
            </a:endParaRPr>
          </a:p>
          <a:p>
            <a:pPr marL="82296" indent="0" eaLnBrk="1" hangingPunct="1">
              <a:buNone/>
            </a:pPr>
            <a:endParaRPr lang="en-US" sz="2000" dirty="0" smtClean="0">
              <a:latin typeface="Gill Sans MT" pitchFamily="34" charset="0"/>
              <a:cs typeface="Arial" charset="0"/>
            </a:endParaRPr>
          </a:p>
          <a:p>
            <a:pPr eaLnBrk="1" hangingPunct="1"/>
            <a:r>
              <a:rPr lang="en-US" sz="2000" dirty="0" smtClean="0">
                <a:latin typeface="Gill Sans MT" pitchFamily="34" charset="0"/>
                <a:cs typeface="Arial" charset="0"/>
              </a:rPr>
              <a:t>Mobility aids include the white cane, electronic travel aids and databases of POIs </a:t>
            </a:r>
          </a:p>
          <a:p>
            <a:pPr eaLnBrk="1" hangingPunct="1"/>
            <a:endParaRPr lang="en-US" sz="2000" dirty="0">
              <a:latin typeface="Gill Sans MT" pitchFamily="34" charset="0"/>
              <a:cs typeface="Arial" charset="0"/>
            </a:endParaRPr>
          </a:p>
          <a:p>
            <a:pPr eaLnBrk="1" hangingPunct="1"/>
            <a:endParaRPr lang="en-US" sz="2000" dirty="0" smtClean="0">
              <a:latin typeface="Gill Sans MT" pitchFamily="34" charset="0"/>
              <a:cs typeface="Arial" charset="0"/>
            </a:endParaRPr>
          </a:p>
          <a:p>
            <a:pPr marL="82296" indent="0">
              <a:buNone/>
            </a:pPr>
            <a:r>
              <a:rPr lang="en-US" sz="1500" baseline="30000" dirty="0" smtClean="0">
                <a:solidFill>
                  <a:prstClr val="black"/>
                </a:solidFill>
                <a:latin typeface="Gill Sans MT" pitchFamily="34" charset="0"/>
                <a:cs typeface="Arial" charset="0"/>
              </a:rPr>
              <a:t>	1</a:t>
            </a:r>
            <a:r>
              <a:rPr lang="en-US" sz="1500" dirty="0" smtClean="0">
                <a:solidFill>
                  <a:prstClr val="black"/>
                </a:solidFill>
                <a:latin typeface="Gill Sans MT" pitchFamily="34" charset="0"/>
                <a:cs typeface="Arial" charset="0"/>
              </a:rPr>
              <a:t>Nutheti </a:t>
            </a:r>
            <a:r>
              <a:rPr lang="en-US" sz="1500" dirty="0">
                <a:solidFill>
                  <a:prstClr val="black"/>
                </a:solidFill>
                <a:latin typeface="Gill Sans MT" pitchFamily="34" charset="0"/>
                <a:cs typeface="Arial" charset="0"/>
              </a:rPr>
              <a:t>et al</a:t>
            </a:r>
            <a:endParaRPr lang="en-US" sz="2000" dirty="0">
              <a:latin typeface="Gill Sans MT" pitchFamily="34" charset="0"/>
              <a:cs typeface="Arial" charset="0"/>
            </a:endParaRPr>
          </a:p>
          <a:p>
            <a:pPr eaLnBrk="1" hangingPunct="1"/>
            <a:endParaRPr lang="en-US" sz="2000" dirty="0" smtClean="0">
              <a:latin typeface="Gill Sans MT" pitchFamily="34" charset="0"/>
              <a:cs typeface="Arial" charset="0"/>
            </a:endParaRPr>
          </a:p>
          <a:p>
            <a:pPr eaLnBrk="1" hangingPunct="1"/>
            <a:endParaRPr lang="en-US" sz="2000" dirty="0" smtClean="0">
              <a:latin typeface="Gill Sans MT" pitchFamily="34" charset="0"/>
              <a:cs typeface="Arial" charset="0"/>
            </a:endParaRPr>
          </a:p>
          <a:p>
            <a:pPr eaLnBrk="1" hangingPunct="1"/>
            <a:endParaRPr lang="en-US" sz="2800" dirty="0" smtClean="0">
              <a:latin typeface="Gill Sans MT" pitchFamily="34" charset="0"/>
              <a:cs typeface="Arial" charset="0"/>
            </a:endParaRPr>
          </a:p>
        </p:txBody>
      </p:sp>
      <p:sp>
        <p:nvSpPr>
          <p:cNvPr id="2" name="AutoShape 4" descr="data:image/jpeg;base64,/9j/4AAQSkZJRgABAQAAAQABAAD/2wCEAAkGBxMSEhUUExQVFBQWFxcUGBcUFRQUFhQVFxgXGhgVFRQYHCggGBolGxcUITEhJSkrLi4uFx8zODMsNygtLisBCgoKDg0OGxAQGiwfHCUsLCwsLCwsLCwsLCwsLCwsLCwsLCwsLCwsLCwsLCwsLCwsLCwsLCwsLCwsLCwsLCwsN//AABEIAMABAAMBIgACEQEDEQH/xAAcAAABBQEBAQAAAAAAAAAAAAAAAQQFBgcDAgj/xABFEAABAwIEAwUFBQYEBAcBAAABAAIDBBEFEiExBkFRBxNhcZEiMoGhsRRicsHRIzNCsuHwJTRSkiRjgvE1RFNzorPSFf/EABkBAAMBAQEAAAAAAAAAAAAAAAADBAIBBf/EACgRAAICAgIBBAIDAAMAAAAAAAABAhEDIRIxQQQTIjJRYRRCoTNScf/aAAwDAQACEQMRAD8Aw1CEIAEIQgAQhCABCEIAEIQgAQhCABCVIgAQhCABCEIAEIS2QAiEtkIARCVCAEQhKgBEJbJEACEJUAIhCEAKiy9B56n1XelxCWM3ZI9h+64j6IAbIT3EMVmnfnkkc91g25PIJvHUOaQQ4gggg35hAHJFlZarjarlyiV4eGuDhplNwQRcjldoXPiXGxO45CQ3k0aAa6W57LNs6V5LZWrs9xiGnqS+d1gW5WuILsriRr4aX1T/ALWZT9rZqdIhz8Suc/lxoK1ZREL33h6n1KXvD1PqVs4eEKQwNxNTBqf3sfP77VvpeepSc2b261ZqMeR85IX0pTPPUqs8cyHu3anZJXq7dV/pv2v2YiUi6OkPU+pSd4ep9SrBR4Sr13h6n1K9MncOZ9SgDmhaVwdizaWizXc0yvIve5u0Wv8A0U5wtLJUOLy51gbA7ZuoISJ5+L6GQx8jGUL6rioJ8oDGH4+z9Su1PhVZmuRGB4vd+QXI52/6jXgiv7HyekX1xNw9M4XL2ZulnEH4nYfBRVfwjUv2ew+GZw9Dl/Jalla8GVjg/wC3+Hy4hfSTuEq1uwa7yeL/ADXbCsJq45PbicBzNwRbfSxvdL/kP/qb/jw8TR8zoX1dJUyEatezX2cwcDp1SwVLnjK7fe5I5dORTFm/Qt4v2fKCF9bYjd3dake20ergCsf4zoHnF2gye7IDfKW7G+up6LXuC+O6MpQAt+mkJBFzra+t9RzVV4rL2U8zTexYfLksrNbqjTx6M4wugM7wwEDQkk7ADmpOq4WkbCZo3sljG5boR8FDUlSY3Zm/0PgVbMR4yidRClhg7onV7rggnmQmuxZT3xkbgi68L26UkAEkgbA8lzXQFQkQgD2xpO2vL1Vz7U4gypiYL3ZCxpcd3WvYlUtpXuadz7ZiXWAaLm9gNgPBZcbaZ2zmUrTZIhaOHuKQtIc0kEEEEbgjYhb5gdYJ6eKUX9pgJvve2vzusBaFunBLf+Bp/wAA+d1L6tLimNxdlgpQqrx7+7d5K3UoVP7Qf3TvIqGPY1mLOSJSkXsEoJQvcbblO6WhL5GMt7zgP1XG0jtasmsZhOWjp27hmcj7zyPyX0nwbwzHSQRtteTKLuPLy6LBcFi+0Y5Ez+Frw3wDYxc/RbBxD2qUlO4siDqp40PdlojB6GQ/kCkTq1ZuCk9RL8hZ1R8Y19Q3MyGCBnLOXyOPl7v0TgYzWtsJKiIk7ZIQB4e8781n3Ym/Ymuy/IVJhx6a9nTNBtc/s2/S+iZ1PGs7JA0CF4IPvBzDcWsLgnx5LnuxD2J/g0FIVn0faPIB7dIDbfu5gfk5gT2k7RYHkh0NQwjU3jD9OvsEo9yLMvDNdouRXkC+hAKhWcV0p3lyHez2uZ9QpGmxaB/uSxu8ntJ9Lo0ZpnPF2AMZYAftYuX3wsJ7RpXNxQlpse+jA/3rdMdeMsXjNF/MFhPaEf8AFCek0Z+AcStvo4uxXYs9rjreznA+p9E34gxYvpZW6WLCPPy8VXKisu9zgdC9x+BJsUtbiYMD2Os4ltgbahJinzKWviVJKhCuJASKUjpx9kdJb2u9DAegDQT9VGIARCEIAEqRCAOsTATqco62J+QT04c0xPka5zgwgG0ZDbna7r6KOCueEkDBqzUX76PTpfKAbevouSdAM+zvDGT1gbI0OY1rnkHYkWt9VtgYBoAABoANhbkFlXY/HeplPSL6uC1nKofVP5UOx9HamCpPaJpE7yKvNMNFRO0j905Tw+yGMxooXuKMuIDQXOOgAFyT0AG6u2GdmdTI3PM9lMN7SXL/APaNl60pKPbJ1FyeioUFs2qu+A4TJ3sUpbliAc7O4gAm2lr6p1heBUFA8y1EwqC33RkytB6luY5lDcR8TsqX5gX5RsHANA6WAJtsppycpXDZTjxLrI6HlBgM0csjwQ4yNe0vjdfLnIuL8ja6t3D/AAoyKxfqND5qjcI1kjpXlhvkjLy0n32g6geIWj0eLtmizNN78r9EnLyX2KMagtQ2jnjuMviIDNhy2HxUTBjU0gc4mxOgtoLDkFD43W5nam1zb16qYo+MMPhaInskcRpdrRlvzt7VylRTl0MaS7HENQ64c5xP97X5hea6Y7gje/8AVReL45Tu9umk0t7j2lpv4X0+CgmYw53NccGdRb4SXX9evwVq4QhcH3cAG2Bc47AX0HiTZU/h12ZW6B1ha/s3vY7E6brMdM3P5Ki3umjc4NDQ63vddtB4nfTwUXic9JEL5Ynu2NwCbXuANNCVGma8fsXzOOpHIDb81HHDDlzH2tdOVzzI8B+irU7IZYh7Q10clTE1sTWHvGuBAsbBwuCBos57TZLVlQejvoSr7wvAI66FoGbMXPcTqbBp58tbLO+0Q5qqcuaddeW9ymdxQl0pFSFRbdM55b3XjLde3AAHxTFFJm221+hqD8UFSOC4Q6pcWtcG5QCb35m3JSfHMFqkho9kMYNBp8Uy1dEo0mFqBn3p3H0bZQqnsTbloaUf6nSO+f8AVQKEdEQvWVIunBEJbJQEAOsNYC+xFxZ38rrfOy598W52tccrtCOTg03F/jqnNBTHciwcHAHrltmt/uCYFAF+7IKhraiVriA58YDQd3EOuQOpWt2XzTBM5rg5pLXNIII0II5grceBOKm10dn6TsAzt/1Dk9o6HmORUfqcb+yG45eC3U40Vbx/huSuJjYQxo957gSGjy5nwVnp9kw4tr301Ke7Nnu1Pj/YUkdbHRjydFZdFQ4RGRTgST2sZX2Lz1t/pHgFScZ4ufNoSR8d1BYliT3uJdumVbA5hGcWuAR1t4qqONy3NlHxxrSPGIVJeRc3T9mHZmThhuImB5JtZ1iA4eu3kVDWJK1Tg3grvaRsj5Cxs0ZzWALspJAy8tspued1Q2oRI23kk2ZfDVPY7M1xB11B67+q0Ls4g76okjjJLBGHu00B8Ol/yTXijgFkNvs0j3uJsI5Mpc4/dcLellfeFsAOH0wjYLzye3I/xA0aPAXKVlnCURuDHkTrwV3ifhaZ4c5jSddufnoq3RcI1EpOZmW1tXXA1PVbtgdMGU7S5+d51N+vOwUHjFE0ykPfkadRvY/NITcEUt83xZVmcHwShkTdXjQvFw0DTYX1T48C04tHGSXc3bqw0VMPdhdcnRzuTR005+CsGH0LIgTuTuTvoscnI61xWis0HC7adnvXOvK3zUdWutz2UxxDjbRp+aoNfi1z1SpP8DccX5HVTjJYdb202NtlPwY8Zm5TljDQLkkGw6Ac9Vnk0xcuL6hzQDrcHQcvTqt45NBkxpo1jB64OxGmY3YB40N7gtJPzCzDtD/zM+t9P1U92WVT5MRjL76Xtf8AA+9vkoLj7/MT/hH5qxP4o82canRRm6LxUBOe60vzTKUFOjtmsmo0Wrs7/eyfhb9VJcQU+erPNgjDyOrhoL9d164ddlgjIABLRcganfcptj1X3ed9vac0NHzLj9Eh5LnSE8aiQ3EOlNRD/luPqQoFg1U/xG0mOkbuRD9SoIxOHIhVLoWxXrpHQvdbLYlxDQARclxsBbzSQUz5L5RfLvy3UpwtQu+20wLSLzR/J1/yR0cHTOAcRLg37M8X0ucuUeZur3w72URss6rf3h/9Nl2sHm7d3wsFqJXMpTyM1xMj7UYY4aimjjaGMbA6zWgAC8izGo953mVo3bJPasj8IR/OSs3cbm63D8nGeVZOAKOaSti7klpaQ57gLhrOYd1vtbxS8H8Iy4g52VzY42WDnkZjc7ANuL7dVtfD+BxUkQiibYbuJtme7q48z4LGXKoqvJqMWycpGqpdouKhrC224I/7K6UMYDHPOwHzWOdoNWJZDlkFhf2bX+a89Ky/Aih1WpXOpkLtTr/RErSuD7q+KOZZd6LR2d8O/bKnXSOMZ5COYN7MHn+RWm4nXZC4NOXKAA0bWGgaGjZRXA2GfZKNrtpJrSPJ5C3sN+AJPxTmCojfMZHa92Lix3JvY/JS5slypHcENWTHDuHO/wAzUANP8DTbQHr4ruMYjMlnGyicR4i71oFw2Nuu9i48gOQ80yoMBjmLZJH6ausDaw8TzS//AAqW9s0Kka0uBa64P9lOcSw1kos9odbZVLhyeKGcRMebSDMATfK5vvWJ63+SuplTFTVMTJNPRFsDYWhrW5WjkEyxLECAVI1tibKBxJlwQkyGopuNzOd5aqHjpjzurFidPYEk/DyUfLIG6j9EsaR76a3x+SHQjXyXR1SD4LhNLc+C6gZOdmYH/wDTjt/pf8fZcq/xzrPP5fqp3s0ffFI7cmvH/wASoHjQ3nn8v1V0fojy83/Kyk95qE3ndcoXYUZylx5C48VSqQuTlJUi/wDDrb00X4B+ar3HY/aMHRpPxNlZeE4yYI/whVPjWUGpcL3y6EdNBp4qeEKy2YlL4nDid2sIHKFn0ULdeppS43JubAfALwq0KJ/g2EPnLTsWOCsuBU9sQpWb2mJv4NaVV+EHWn/6T+SuHCvt4pD4CV3yASZfc2ujZmrw8L3EkkCWdML7Y33r7dIWfMlUIK7drbv8QkHSOMKlWVMejDNe7FWf8NOesoHowfqtFAWT9lnE9NTROhmfke+UuBI9ixa0AF3LZaw1wIuNQdbjXTkoM6fNsdBqiWneGRW302va6y7ibDnvDstLJr0kY4E8rC+i0mocJGZSVU8RwBrn3Ejha+jBqlFuN0YnW0z4nZZGOYejgR6X3UxwTgH2mQvkH7CMguv/ABu3DP18PNalHh0erZS6Vg5SZC38/wAlEVMzGjuoWhjByboAmvPUddhONscYlW95e1gNvhzVBr8S7h5sdHWBt4KeryWt3/NUDHajM+yxhjzkE58I2SlXjGc3DtOQuuVNj0rOd7+N1D4XQPmeGsBPWwvotVwvs3cBmfYuI1uAbHmQ0/mqZY4x0Lj6qUv0VDBsZf8AbIHtJc4SDQb2OjvkT6L6BbMNviqjw/wlHTuDy0ZwL6AaE/U7KY70tNuX5JE68IpjLk9jqoqN9vjyUZXMJaNbX2tztuu0pzbev5JpJRNzh5JJAta/s676dUmQyiOxWzbnc20VKr5z68lasbmHL9B/VVCrF3HosLs2uhsJNdVzdNqdVwlkIXCWYAG6ao2ZbLp2UG+Isv8A6X/yOUFxd++n8v8A9KU7G5M2ItP3X/yOUVxaf203iD+aqSqKR5mZ3kZRo4y4gDcqTqIrRG/Sy44I8CZpdtr6qSxeRuR4B3Gy3OXySGYo/CTIykx6eIBrH2A0AsmVVUukcXvN3E3J8VpnDXFOHxU0LJWjvGsAcS2+vnZQFRjVEZHnuxYuJBy8k8gspwf4BeSVbqjFaN7CzKG3Gjg3VVJ3gu2B3oax0TszN1b+zavc7EGl2pyPH0/RUdXXslhzV48I3n6LMlps6jdIJlVuKuLSx/dxSsjtcOdo91+jRsLfFWowENcW6kAkeYBsvl6Wrc7ffck8z1U8YuRttIuOPY9Hlc4O7yZ2mc2J6Xv6qkPeSbk3J3J3KHOJXkqiEeKMNiha52OY66RklK837sB8d+TSbOb5A2PxKyJaR2J0bjPNLb2Wxht/FxvbzsCsZknB2dj2azO623NR0mZx1OnQaeqkq7QAqv1FRa5JXm2Xw2hpxBVFjMjTqenIKuw1HJoN+Z/Xqu+L1FzcqMbNfwA8bLLHLo5YvOB4n6Kh1r7uJVvxIZgS0WaN3DQD9SqhWD2tFZ6VVsn9R9C8dj0TXVTrkAtYTqd9ddPJfQD65gaS5w68jfXS39818mYVXvgkbIwkEdOY5qYnxydxDhO8Ag6A7a6gfEqia2S41ej6Wo5WGJ7gQ4gnQW3vb0uAoLHGkSADpoeR1/7eqyHhbiOaHN+0c8HTK46a81eKPihlQ6MOJZIX5chPO19NNdFPOnorhGUHsnr263+iYVcvwB5p7UvGt/6qGqn6W05qWRYiKxDU7/BVurmDb38/6KbrpTz25BV+pbckeCwuxngiJZzv47eCZ1EuqdYgb+A28VGSOVuOKaETlRfexZ3+It/C/wDkco7jB/7Wb4/Up92Kn/EW/gf/ACOUbxef2kvm76lNl4POm7mU0JXzuIsSkcvDim0cbaRzsjKVMUD8sRHcucS5rw8Dob2C74diBjfI58Jdn+77vyTKf4J7RAlq8qzYxjDZGAMiLXeLf6KuOaea5s6eFoXYsy9a89Iz8yFny0nsQZeomPSNo9Sf0XJdAjcIjosf4w7NXd/JLA5rYn3fbKSWON8wsP4b635XWvMOipvaZxA+ipQ6Me3I/ugb+7cOJNueyRbXRswITFuYCxGvL6LgEp1Oq8hUIwW7hbgKprWNkaWRxOJGd2p0NjZo3W3cN4DFRwiGIabkn3nuO7iVQ+xXFXvimp3asiyuaeYzl2ZvlcXWpwKDPOXLix0IqrOWIU92H19FRsYkABWgVxsx3kVlnElTvdTtbKcPRWK6ozO+KcUdrai/nt6c1DTTap3BU2botuJQ2esYmJFvly9FUan3h5qfq5bqAqGkuNhdU+nVE2d/E4O3KkcLpHTZY2e8XE+QsFzwfCJqqZkMLC+R5sBt/wBRJ2A6rdODOxr7Nd89Tmc4AZYmWDevtuOv+0Kib1olxNKW+jOqXhWaIhwIeB4W2UgymPetd7r2EFpGut/7C2GbgoNH7OQn7sguCfxC1vRUPFG5JHMLckgJDr76bfC19VFkT7Z6eOcJaiPnVvK1imkso8NeiiJZsxBvc87fVKI3HnbW6nY5Deufy3JUPUBoJOvRPcScQf7soionGvXSyEtmiOq7W9VEyJ/UP+ajpSrsS0TZnovXYqf8Rb+F38jlHcXn25PN/wBSn/Yt/wCItPRrv5XKM4zd7TvxP+q3Lwee/sVNwQW6L0dSvUuyZZrjabNS4XqW/ZIG91clgF+pJVkfhlw3/h/PZUnhbiWCOGBrz7TLX+BV8g7TaK+rj6L0JT4xXFHk8Lk7Y3mw6M/+XPoFl/HdKY3NBZkuTbSxstXj7Q6K/wC99Vnfa/xJDWTxGA3axrgSOZNv0KXLLcacRkMVSuzPloPZLjMFK+czPy5wxrRYkm2a+gHiFnymeFKXvJ7fdJUsuitdn0BLxlQsibK6doY++W98xy7+za/Posl7TuNIq7u4oAe7YS8vcCC5xFhZp1AAv6qvcVUndyjxaOfn+iiu4S4paZ1/g4kWK8J7MAG+KZJkXZk1XsNZ/m3f+yP/ALT+i1pktllXYmbRVPXPH8mu/VaO5/RQZ/uOh0OcQqLsICyzik3JC0SsNmHqs74nlsD1Sl2V41SKW8a6le2uC4F1yuVRNbZUKNnXIK2foV04fawvcX201ueQ6+Ci3vuuPfEXsSAdCASLjx6p8ceqJskz6X7McIpYw6aHK57gGOIcH5RuRcbX09AtEavj3hLieooJe8gdv7zD7rwOo/NbbgfbZSSNHfNMT7ag7X8Cu8aJ27NWVL404U+1zRvbKIrNLZDlDrgWLSfaFv4h6KGxLtdpbWicCTpp7RVFquJqqukuwuiize0T7z9dr8gViW9M1Cbg7RpVL2bRWuah5vzY1o9L3XWfgqkp2ZpJ5AOrnMHp7IWbYdN3esdoze/7P9mb9TlsrDQYlJLcyO72wyt70NkyjnYOHPTXwXOEK6NP1GR+Tni3DcM4BpKhucm3dzltjru17dvmqnxVwjPTZQXwOe7+CNziR5kiyt7gwa5I+tsjbfJN3jNqYojfS2XW3I3us8Ip9DI+oyNdmaYHgUtVM6LSPIMzy7k2+46p/wAV8FshcTTTiaO38Vmuvz20V5rZI4CHNa2MyObEXtaSQ1ztrEqH7RYWwOkZA7M0AE5hY3KYjMssp6IPsgOTEATyuD8WvUZxkdSfvv8AqvPB2KiKriytHtuAcdd7Eaa+K9cZg6n/AJjx81p+DCZWmFLK7QrmxdHM0JWvIxO4ja6EiFsnFuhIhAChT/B8RMpOwDd9vmq+lXGrVATPE1RmmIJuRYXvfkmLeaaFC5x1QDqc6JqEJF1KgNO7E87n1bWNLvYZJZu/slw0HM+0tXj9kXIIJG3Tz8V8toSsmDm7sZDJx8H0TjNeANdFlXEmLZ3kBUtCwvTJeRv8j9ElJLZNZZLpvdCcoJGJZWzpvoN1I12FBjGkSNc4i727ZT0B5qKRdbQpuz0x1tU+irmD3mZvio9IuNWcLJSY1TtBvCS64tq3bndStBxfA0+01+XyB225qjIXOCAv7eKaa5N3A/gP0C6V3FUX2aQQyubIcuWwIO+uvks8QjgjlG1cE0bJqJs1RVPDnucCS5obpoBqN7KSm4cieBlriALn3ozv5HosEuhc4I1eqNTr+HakThjXSSxMLHiRz2EEhwOUNHko7j0mN78xecwAuQRci2+p8VnqLrnt/sE6HVHUZHtI3DgfmrNxc+zAer3/AJKnoutONs0ptDmOYdF6fqCmiLo4mlldUIhCFoUCEIQAIQhAAhCEACEIQAIQhAAlukQgBUiEIAEIQgAQhCABCEIAEIQgAQhCABCEIAEIQgASpE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 b="11111"/>
          <a:stretch/>
        </p:blipFill>
        <p:spPr bwMode="auto">
          <a:xfrm>
            <a:off x="6743700" y="198438"/>
            <a:ext cx="2133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5303"/>
          <a:stretch/>
        </p:blipFill>
        <p:spPr bwMode="auto">
          <a:xfrm>
            <a:off x="6602353" y="5836920"/>
            <a:ext cx="254164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8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600200"/>
            <a:ext cx="7403593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itchFamily="34" charset="0"/>
                <a:cs typeface="Arial" charset="0"/>
              </a:rPr>
              <a:t>Current commercially available mobility aids do not provide path planning</a:t>
            </a:r>
          </a:p>
          <a:p>
            <a:endParaRPr lang="en-US" dirty="0">
              <a:latin typeface="Gill Sans MT" pitchFamily="34" charset="0"/>
              <a:cs typeface="Arial" charset="0"/>
            </a:endParaRPr>
          </a:p>
          <a:p>
            <a:pPr marL="82296" indent="0">
              <a:buNone/>
            </a:pPr>
            <a:endParaRPr lang="en-US" baseline="30000" dirty="0" smtClean="0">
              <a:solidFill>
                <a:prstClr val="black"/>
              </a:solidFill>
              <a:latin typeface="Gill Sans MT" pitchFamily="34" charset="0"/>
              <a:cs typeface="Arial" charset="0"/>
            </a:endParaRPr>
          </a:p>
          <a:p>
            <a:pPr marL="82296" indent="0">
              <a:buNone/>
            </a:pPr>
            <a:endParaRPr lang="en-US" sz="2100" baseline="30000" dirty="0" smtClean="0">
              <a:solidFill>
                <a:prstClr val="black"/>
              </a:solidFill>
              <a:latin typeface="Gill Sans MT" pitchFamily="34" charset="0"/>
              <a:cs typeface="Arial" charset="0"/>
            </a:endParaRPr>
          </a:p>
          <a:p>
            <a:pPr marL="82296" indent="0">
              <a:buNone/>
            </a:pPr>
            <a:r>
              <a:rPr lang="en-US" sz="1800" baseline="30000" dirty="0" smtClean="0">
                <a:solidFill>
                  <a:prstClr val="black"/>
                </a:solidFill>
                <a:latin typeface="Gill Sans MT" pitchFamily="34" charset="0"/>
                <a:cs typeface="Arial" charset="0"/>
              </a:rPr>
              <a:t>	</a:t>
            </a:r>
            <a:endParaRPr lang="en-US" sz="1800" dirty="0">
              <a:latin typeface="Gill Sans MT" pitchFamily="34" charset="0"/>
              <a:cs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5303"/>
          <a:stretch/>
        </p:blipFill>
        <p:spPr bwMode="auto">
          <a:xfrm>
            <a:off x="6602351" y="304800"/>
            <a:ext cx="254164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00400"/>
            <a:ext cx="3406266" cy="2209800"/>
          </a:xfrm>
        </p:spPr>
      </p:pic>
      <p:pic>
        <p:nvPicPr>
          <p:cNvPr id="2050" name="Picture 2" descr="C:\Users\adebiyi\AppData\Local\Temp\CAM000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5"/>
          <a:stretch/>
        </p:blipFill>
        <p:spPr bwMode="auto">
          <a:xfrm>
            <a:off x="4876800" y="3200400"/>
            <a:ext cx="36830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600200"/>
            <a:ext cx="3974591" cy="2667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Gill Sans MT" pitchFamily="34" charset="0"/>
                <a:cs typeface="Arial" charset="0"/>
              </a:rPr>
              <a:t>Our Wearable Visual Aid will provide route planning</a:t>
            </a:r>
            <a:r>
              <a:rPr lang="en-US" sz="2400" baseline="30000" dirty="0" smtClean="0">
                <a:latin typeface="Gill Sans MT" pitchFamily="34" charset="0"/>
                <a:cs typeface="Arial" charset="0"/>
              </a:rPr>
              <a:t>2</a:t>
            </a:r>
            <a:r>
              <a:rPr lang="en-US" sz="2400" dirty="0" smtClean="0">
                <a:latin typeface="Gill Sans MT" pitchFamily="34" charset="0"/>
                <a:cs typeface="Arial" charset="0"/>
              </a:rPr>
              <a:t> and object recognition, localization and tracking</a:t>
            </a:r>
          </a:p>
          <a:p>
            <a:r>
              <a:rPr lang="en-US" sz="2400" dirty="0" smtClean="0">
                <a:latin typeface="Gill Sans MT" pitchFamily="34" charset="0"/>
                <a:cs typeface="Arial" charset="0"/>
              </a:rPr>
              <a:t>The information provided to the user will be minimized</a:t>
            </a:r>
          </a:p>
          <a:p>
            <a:r>
              <a:rPr lang="en-US" sz="2400" dirty="0" smtClean="0">
                <a:latin typeface="Gill Sans MT" pitchFamily="34" charset="0"/>
                <a:cs typeface="Arial" charset="0"/>
              </a:rPr>
              <a:t>In this study, we evaluated audio feedback for both mobility and object localization tasks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5303"/>
          <a:stretch/>
        </p:blipFill>
        <p:spPr bwMode="auto">
          <a:xfrm>
            <a:off x="6602351" y="304800"/>
            <a:ext cx="254164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35" y="1676400"/>
            <a:ext cx="3406266" cy="2209800"/>
          </a:xfrm>
        </p:spPr>
      </p:pic>
      <p:pic>
        <p:nvPicPr>
          <p:cNvPr id="2050" name="Picture 2" descr="C:\Users\adebiyi\AppData\Local\Temp\CAM000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5"/>
          <a:stretch/>
        </p:blipFill>
        <p:spPr bwMode="auto">
          <a:xfrm>
            <a:off x="5410200" y="4038600"/>
            <a:ext cx="34290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467600" y="5410200"/>
            <a:ext cx="6858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86" y="5118662"/>
            <a:ext cx="1710070" cy="13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20091122224166585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59408" y="4038600"/>
            <a:ext cx="1560786" cy="117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5" r="32576"/>
          <a:stretch/>
        </p:blipFill>
        <p:spPr bwMode="auto">
          <a:xfrm>
            <a:off x="4038600" y="4179360"/>
            <a:ext cx="850853" cy="16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162800" y="2971800"/>
            <a:ext cx="609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39000" y="2971800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25738" y="6477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solidFill>
                  <a:prstClr val="black"/>
                </a:solidFill>
                <a:latin typeface="Gill Sans MT" pitchFamily="34" charset="0"/>
                <a:cs typeface="Arial" charset="0"/>
              </a:rPr>
              <a:t>2</a:t>
            </a:r>
            <a:r>
              <a:rPr lang="en-US" sz="1200" dirty="0">
                <a:solidFill>
                  <a:prstClr val="black"/>
                </a:solidFill>
                <a:latin typeface="Gill Sans MT" pitchFamily="34" charset="0"/>
                <a:cs typeface="Arial" charset="0"/>
              </a:rPr>
              <a:t>Pradeep et al</a:t>
            </a:r>
            <a:endParaRPr lang="en-US" sz="1200" dirty="0">
              <a:latin typeface="Gill Sans MT" pitchFamily="34" charset="0"/>
              <a:cs typeface="Arial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26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590800" y="2362200"/>
            <a:ext cx="7406640" cy="1472184"/>
          </a:xfrm>
        </p:spPr>
        <p:txBody>
          <a:bodyPr/>
          <a:lstStyle/>
          <a:p>
            <a:r>
              <a:rPr lang="en-US" dirty="0" smtClean="0"/>
              <a:t>Mobility Experiments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5303"/>
          <a:stretch/>
        </p:blipFill>
        <p:spPr bwMode="auto">
          <a:xfrm>
            <a:off x="1295400" y="960120"/>
            <a:ext cx="2541649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9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62524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3810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Audio Feedback System for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895168"/>
            <a:ext cx="4191000" cy="4586287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200" dirty="0" smtClean="0">
                <a:latin typeface="+mj-lt"/>
              </a:rPr>
              <a:t>Custom </a:t>
            </a:r>
            <a:r>
              <a:rPr lang="en-US" sz="2200" dirty="0">
                <a:latin typeface="+mj-lt"/>
              </a:rPr>
              <a:t>Android application  delivers verbal commands to the user when an operator presses command button on program</a:t>
            </a:r>
          </a:p>
          <a:p>
            <a:pPr marL="342900" indent="-342900"/>
            <a:r>
              <a:rPr lang="en-US" sz="2200" dirty="0" smtClean="0">
                <a:latin typeface="+mj-lt"/>
              </a:rPr>
              <a:t>Bone-conduction </a:t>
            </a:r>
            <a:r>
              <a:rPr lang="en-US" sz="2200" dirty="0">
                <a:latin typeface="+mj-lt"/>
              </a:rPr>
              <a:t>headphones worn by the user behind the ear </a:t>
            </a:r>
            <a:endParaRPr lang="en-US" sz="2200" dirty="0" smtClean="0">
              <a:latin typeface="+mj-lt"/>
            </a:endParaRPr>
          </a:p>
          <a:p>
            <a:pPr marL="342900" indent="-342900"/>
            <a:r>
              <a:rPr lang="en-US" sz="2200" dirty="0" smtClean="0">
                <a:latin typeface="+mj-lt"/>
              </a:rPr>
              <a:t>Commands </a:t>
            </a:r>
            <a:r>
              <a:rPr lang="en-US" sz="2200" dirty="0">
                <a:latin typeface="+mj-lt"/>
              </a:rPr>
              <a:t>included “forward”, “veer left”, “turn left”, “veer right”, “turn right” </a:t>
            </a:r>
            <a:r>
              <a:rPr lang="en-US" sz="2200" dirty="0" smtClean="0">
                <a:latin typeface="+mj-lt"/>
              </a:rPr>
              <a:t>and  “stop”</a:t>
            </a:r>
            <a:endParaRPr lang="en-US" sz="22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b="6579"/>
          <a:stretch/>
        </p:blipFill>
        <p:spPr bwMode="auto">
          <a:xfrm>
            <a:off x="457200" y="1828801"/>
            <a:ext cx="4503175" cy="296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1457" r="28274" b="32357"/>
          <a:stretch/>
        </p:blipFill>
        <p:spPr bwMode="auto">
          <a:xfrm>
            <a:off x="380999" y="1676400"/>
            <a:ext cx="4503175" cy="38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Mobility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600200"/>
            <a:ext cx="72511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ill Sans MT" pitchFamily="34" charset="0"/>
              </a:rPr>
              <a:t>History </a:t>
            </a:r>
            <a:r>
              <a:rPr lang="en-US" sz="2400" dirty="0">
                <a:latin typeface="Gill Sans MT" pitchFamily="34" charset="0"/>
              </a:rPr>
              <a:t>collected for each subject</a:t>
            </a:r>
          </a:p>
          <a:p>
            <a:r>
              <a:rPr lang="en-US" sz="2400" dirty="0">
                <a:latin typeface="Gill Sans MT" pitchFamily="34" charset="0"/>
              </a:rPr>
              <a:t>Control </a:t>
            </a:r>
            <a:r>
              <a:rPr lang="en-US" sz="2400" dirty="0" smtClean="0">
                <a:latin typeface="Gill Sans MT" pitchFamily="34" charset="0"/>
              </a:rPr>
              <a:t>tests </a:t>
            </a:r>
            <a:r>
              <a:rPr lang="en-US" sz="2400" dirty="0">
                <a:latin typeface="Gill Sans MT" pitchFamily="34" charset="0"/>
              </a:rPr>
              <a:t>for </a:t>
            </a:r>
            <a:r>
              <a:rPr lang="en-US" sz="2400" dirty="0" smtClean="0">
                <a:latin typeface="Gill Sans MT" pitchFamily="34" charset="0"/>
              </a:rPr>
              <a:t>mobility </a:t>
            </a:r>
            <a:r>
              <a:rPr lang="en-US" sz="2400" dirty="0">
                <a:latin typeface="Gill Sans MT" pitchFamily="34" charset="0"/>
              </a:rPr>
              <a:t>course (cane only,  PWS using sighted guide)</a:t>
            </a:r>
          </a:p>
          <a:p>
            <a:r>
              <a:rPr lang="en-US" sz="2400" dirty="0" smtClean="0">
                <a:latin typeface="Gill Sans MT" pitchFamily="34" charset="0"/>
              </a:rPr>
              <a:t>Testing on </a:t>
            </a:r>
            <a:r>
              <a:rPr lang="en-US" sz="2400" dirty="0">
                <a:latin typeface="Gill Sans MT" pitchFamily="34" charset="0"/>
              </a:rPr>
              <a:t>mobility course (cane + </a:t>
            </a:r>
            <a:r>
              <a:rPr lang="en-US" sz="2400" dirty="0" smtClean="0">
                <a:latin typeface="Gill Sans MT" pitchFamily="34" charset="0"/>
              </a:rPr>
              <a:t>system)</a:t>
            </a:r>
          </a:p>
          <a:p>
            <a:pPr lvl="1"/>
            <a:r>
              <a:rPr lang="en-US" sz="1800" dirty="0" smtClean="0">
                <a:latin typeface="Gill Sans MT" pitchFamily="34" charset="0"/>
              </a:rPr>
              <a:t>% correct to cues </a:t>
            </a:r>
          </a:p>
          <a:p>
            <a:pPr lvl="1"/>
            <a:r>
              <a:rPr lang="en-US" sz="1800" dirty="0" smtClean="0">
                <a:latin typeface="Gill Sans MT" pitchFamily="34" charset="0"/>
              </a:rPr>
              <a:t>Reaction time</a:t>
            </a:r>
          </a:p>
          <a:p>
            <a:pPr lvl="1"/>
            <a:r>
              <a:rPr lang="en-US" sz="1800" dirty="0" smtClean="0">
                <a:latin typeface="Gill Sans MT" pitchFamily="34" charset="0"/>
              </a:rPr>
              <a:t>Percentage preferred walking speed (PPWS)</a:t>
            </a:r>
          </a:p>
          <a:p>
            <a:r>
              <a:rPr lang="en-US" sz="2200" spc="150" dirty="0" smtClean="0">
                <a:latin typeface="Gill Sans MT" pitchFamily="34" charset="0"/>
              </a:rPr>
              <a:t>Exit-survey </a:t>
            </a:r>
            <a:r>
              <a:rPr lang="en-US" sz="2200" spc="150" dirty="0">
                <a:latin typeface="Gill Sans MT" pitchFamily="34" charset="0"/>
              </a:rPr>
              <a:t>– System Usability Scale (</a:t>
            </a:r>
            <a:r>
              <a:rPr lang="en-US" sz="2200" spc="150" dirty="0" smtClean="0">
                <a:latin typeface="Gill Sans MT" pitchFamily="34" charset="0"/>
              </a:rPr>
              <a:t>SUS)</a:t>
            </a:r>
          </a:p>
          <a:p>
            <a:pPr lvl="1"/>
            <a:r>
              <a:rPr lang="en-US" sz="1800" spc="150" dirty="0" smtClean="0">
                <a:latin typeface="Gill Sans MT" pitchFamily="34" charset="0"/>
              </a:rPr>
              <a:t>Measures efficacy, efficiency and satisfaction</a:t>
            </a:r>
            <a:endParaRPr lang="en-US" sz="1800" spc="150" dirty="0">
              <a:latin typeface="Gill Sans MT" pitchFamily="34" charset="0"/>
            </a:endParaRPr>
          </a:p>
          <a:p>
            <a:pPr lvl="1"/>
            <a:r>
              <a:rPr lang="en-US" sz="1800" dirty="0" smtClean="0">
                <a:latin typeface="Gill Sans MT" pitchFamily="34" charset="0"/>
              </a:rPr>
              <a:t>Gives </a:t>
            </a:r>
            <a:r>
              <a:rPr lang="en-US" sz="1800" dirty="0">
                <a:latin typeface="Gill Sans MT" pitchFamily="34" charset="0"/>
              </a:rPr>
              <a:t>percentage classifying system’s usability</a:t>
            </a:r>
          </a:p>
          <a:p>
            <a:pPr marL="731520" lvl="1" indent="-228600">
              <a:spcBef>
                <a:spcPct val="20000"/>
              </a:spcBef>
              <a:buClr>
                <a:srgbClr val="C66951"/>
              </a:buClr>
              <a:buFont typeface="Wingdings 2" pitchFamily="18" charset="2"/>
              <a:buChar char=""/>
            </a:pPr>
            <a:endParaRPr lang="en-US" sz="2000" spc="150" dirty="0">
              <a:latin typeface="Gill Sans M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905000" cy="130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8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498080" cy="1143000"/>
          </a:xfrm>
        </p:spPr>
        <p:txBody>
          <a:bodyPr/>
          <a:lstStyle/>
          <a:p>
            <a:r>
              <a:rPr lang="en-US" dirty="0" smtClean="0"/>
              <a:t>Subject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6400800" cy="4572000"/>
          </a:xfrm>
        </p:spPr>
        <p:txBody>
          <a:bodyPr>
            <a:noAutofit/>
          </a:bodyPr>
          <a:lstStyle/>
          <a:p>
            <a:pPr marL="388620" indent="-342900">
              <a:spcBef>
                <a:spcPct val="20000"/>
              </a:spcBef>
              <a:buClr>
                <a:srgbClr val="0070C0"/>
              </a:buClr>
              <a:buSzPct val="102000"/>
              <a:buFont typeface="Arial" pitchFamily="34" charset="0"/>
              <a:buChar char="•"/>
            </a:pPr>
            <a:r>
              <a:rPr lang="en-US" sz="2400" spc="150" dirty="0" smtClean="0"/>
              <a:t>Eleven subjects with low vision (best corrected visual acuity of less than 20/60 or visual field less than 90 degrees) recruited from Braille Institute, Los Angeles</a:t>
            </a:r>
            <a:endParaRPr lang="en-US" sz="2400" spc="150" dirty="0"/>
          </a:p>
          <a:p>
            <a:pPr marL="605790" lvl="1" indent="-285750">
              <a:spcBef>
                <a:spcPct val="20000"/>
              </a:spcBef>
              <a:buClr>
                <a:srgbClr val="0070C0"/>
              </a:buClr>
              <a:buSzPct val="102000"/>
              <a:buFont typeface="Arial" pitchFamily="34" charset="0"/>
              <a:buChar char="•"/>
            </a:pPr>
            <a:r>
              <a:rPr lang="en-US" sz="2400" spc="150" dirty="0" smtClean="0"/>
              <a:t>Study approved by the USC-IRB</a:t>
            </a:r>
          </a:p>
          <a:p>
            <a:pPr marL="605790" lvl="1" indent="-285750">
              <a:spcBef>
                <a:spcPct val="20000"/>
              </a:spcBef>
              <a:buClr>
                <a:srgbClr val="0070C0"/>
              </a:buClr>
              <a:buSzPct val="102000"/>
              <a:buFont typeface="Arial" pitchFamily="34" charset="0"/>
              <a:buChar char="•"/>
            </a:pPr>
            <a:r>
              <a:rPr lang="en-US" sz="2400" spc="150" dirty="0" smtClean="0"/>
              <a:t>Majority had no measurable visual acuity</a:t>
            </a:r>
          </a:p>
          <a:p>
            <a:pPr marL="605790" lvl="1" indent="-285750">
              <a:spcBef>
                <a:spcPct val="20000"/>
              </a:spcBef>
              <a:buClr>
                <a:srgbClr val="0070C0"/>
              </a:buClr>
              <a:buSzPct val="102000"/>
              <a:buFont typeface="Arial" pitchFamily="34" charset="0"/>
              <a:buChar char="•"/>
            </a:pPr>
            <a:r>
              <a:rPr lang="en-US" sz="2400" spc="150" dirty="0" smtClean="0"/>
              <a:t>Subjects had a mean age of 53.36 years</a:t>
            </a:r>
            <a:endParaRPr lang="en-US" sz="2400" dirty="0"/>
          </a:p>
          <a:p>
            <a:pPr marL="605790" lvl="1" indent="-285750">
              <a:spcBef>
                <a:spcPct val="20000"/>
              </a:spcBef>
              <a:buClr>
                <a:srgbClr val="0070C0"/>
              </a:buClr>
              <a:buSzPct val="102000"/>
              <a:buFont typeface="Arial" pitchFamily="34" charset="0"/>
              <a:buChar char="•"/>
            </a:pPr>
            <a:endParaRPr lang="en-US" sz="2400" spc="15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12732"/>
              </p:ext>
            </p:extLst>
          </p:nvPr>
        </p:nvGraphicFramePr>
        <p:xfrm>
          <a:off x="2209800" y="1295401"/>
          <a:ext cx="5105402" cy="511298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00699"/>
                <a:gridCol w="888175"/>
                <a:gridCol w="3016528"/>
              </a:tblGrid>
              <a:tr h="7539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Subject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Age (years)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Diagnosis of Visual Loss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3692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RF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Cytomegalovirus Retinitis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554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Advanced Glaucoma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554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GB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55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Microphthalmia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Anophthalmia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554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ON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47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Retinitis </a:t>
                      </a:r>
                      <a:r>
                        <a:rPr lang="en-US" sz="1200" dirty="0" err="1">
                          <a:effectLst/>
                        </a:rPr>
                        <a:t>Pigmentosa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3692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JV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Cataracts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4253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RC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Diabetic Retinopathy/ Glaucoma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3692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TT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69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Retinitis </a:t>
                      </a:r>
                      <a:r>
                        <a:rPr lang="en-US" sz="1200" dirty="0" err="1">
                          <a:effectLst/>
                        </a:rPr>
                        <a:t>Pigmentosa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3692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NM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Detached Optic </a:t>
                      </a:r>
                      <a:r>
                        <a:rPr lang="en-US" sz="1200" dirty="0" smtClean="0">
                          <a:effectLst/>
                        </a:rPr>
                        <a:t>Nerve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4253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HF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Retinopathy of Prematurity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  <a:tr h="3692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RT-2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Optic Nerve Hypoplasia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900" marR="33900" marT="4708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25651" y="2978209"/>
            <a:ext cx="5410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5651" y="5257800"/>
            <a:ext cx="541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25651" y="4051300"/>
            <a:ext cx="541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5651" y="5638800"/>
            <a:ext cx="5410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25651" y="4914900"/>
            <a:ext cx="541020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1266</TotalTime>
  <Words>1363</Words>
  <Application>Microsoft Office PowerPoint</Application>
  <PresentationFormat>On-screen Show (4:3)</PresentationFormat>
  <Paragraphs>324</Paragraphs>
  <Slides>25</Slides>
  <Notes>25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Evaluation of Feedback Mechanisms for Wearable Visual Aids</vt:lpstr>
      <vt:lpstr>Outline</vt:lpstr>
      <vt:lpstr>Background</vt:lpstr>
      <vt:lpstr>Problem Statement</vt:lpstr>
      <vt:lpstr>Problem Statement</vt:lpstr>
      <vt:lpstr>Mobility Experiments</vt:lpstr>
      <vt:lpstr>Audio Feedback System for Mobility</vt:lpstr>
      <vt:lpstr>Methods - Mobility</vt:lpstr>
      <vt:lpstr>Subject Demographics</vt:lpstr>
      <vt:lpstr>Methods - Mobility</vt:lpstr>
      <vt:lpstr>Results I</vt:lpstr>
      <vt:lpstr>Results - Mobility</vt:lpstr>
      <vt:lpstr>Results - Mobility</vt:lpstr>
      <vt:lpstr>Results - Mobility</vt:lpstr>
      <vt:lpstr>Object Localization Experiments</vt:lpstr>
      <vt:lpstr>System Flow Chart</vt:lpstr>
      <vt:lpstr>Object Localization Experiments</vt:lpstr>
      <vt:lpstr>Object Localization Experiments</vt:lpstr>
      <vt:lpstr>Results – Object Tracking Path</vt:lpstr>
      <vt:lpstr>Results – Start to Finish</vt:lpstr>
      <vt:lpstr>Results – Time, Grasp Success Rate and SUS</vt:lpstr>
      <vt:lpstr>Conclusions - Mobility</vt:lpstr>
      <vt:lpstr>Acknowledgements</vt:lpstr>
      <vt:lpstr>SUS </vt:lpstr>
      <vt:lpstr>SUS (contd)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Meeting</dc:title>
  <dc:creator>DEI</dc:creator>
  <cp:lastModifiedBy>DEI</cp:lastModifiedBy>
  <cp:revision>144</cp:revision>
  <dcterms:created xsi:type="dcterms:W3CDTF">2013-06-13T23:35:01Z</dcterms:created>
  <dcterms:modified xsi:type="dcterms:W3CDTF">2013-07-22T17:59:07Z</dcterms:modified>
</cp:coreProperties>
</file>